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357" r:id="rId2"/>
    <p:sldId id="358" r:id="rId3"/>
    <p:sldId id="345" r:id="rId4"/>
    <p:sldId id="343" r:id="rId5"/>
    <p:sldId id="344" r:id="rId6"/>
    <p:sldId id="313" r:id="rId7"/>
    <p:sldId id="293" r:id="rId8"/>
    <p:sldId id="257" r:id="rId9"/>
    <p:sldId id="258" r:id="rId10"/>
    <p:sldId id="259" r:id="rId11"/>
    <p:sldId id="359" r:id="rId12"/>
    <p:sldId id="260" r:id="rId13"/>
    <p:sldId id="261" r:id="rId14"/>
    <p:sldId id="263" r:id="rId15"/>
    <p:sldId id="341" r:id="rId16"/>
    <p:sldId id="336" r:id="rId17"/>
    <p:sldId id="332" r:id="rId18"/>
    <p:sldId id="355" r:id="rId19"/>
    <p:sldId id="356" r:id="rId20"/>
    <p:sldId id="311" r:id="rId21"/>
    <p:sldId id="326" r:id="rId22"/>
    <p:sldId id="340" r:id="rId23"/>
    <p:sldId id="325" r:id="rId24"/>
    <p:sldId id="360" r:id="rId25"/>
    <p:sldId id="327" r:id="rId26"/>
    <p:sldId id="350" r:id="rId27"/>
    <p:sldId id="337" r:id="rId28"/>
    <p:sldId id="338" r:id="rId29"/>
    <p:sldId id="339" r:id="rId30"/>
    <p:sldId id="324" r:id="rId31"/>
    <p:sldId id="329" r:id="rId32"/>
    <p:sldId id="331" r:id="rId33"/>
    <p:sldId id="315" r:id="rId34"/>
    <p:sldId id="320" r:id="rId35"/>
    <p:sldId id="322" r:id="rId36"/>
    <p:sldId id="271" r:id="rId37"/>
    <p:sldId id="272" r:id="rId38"/>
    <p:sldId id="306" r:id="rId39"/>
    <p:sldId id="307" r:id="rId40"/>
    <p:sldId id="308" r:id="rId41"/>
    <p:sldId id="309" r:id="rId42"/>
    <p:sldId id="310" r:id="rId43"/>
    <p:sldId id="296" r:id="rId44"/>
    <p:sldId id="304" r:id="rId45"/>
    <p:sldId id="295" r:id="rId46"/>
    <p:sldId id="297" r:id="rId47"/>
    <p:sldId id="298" r:id="rId48"/>
    <p:sldId id="301" r:id="rId49"/>
    <p:sldId id="302" r:id="rId50"/>
    <p:sldId id="303" r:id="rId51"/>
    <p:sldId id="299" r:id="rId52"/>
    <p:sldId id="300" r:id="rId53"/>
    <p:sldId id="346" r:id="rId54"/>
    <p:sldId id="347" r:id="rId55"/>
    <p:sldId id="348" r:id="rId56"/>
    <p:sldId id="349" r:id="rId57"/>
    <p:sldId id="352" r:id="rId58"/>
    <p:sldId id="353" r:id="rId59"/>
    <p:sldId id="354" r:id="rId60"/>
    <p:sldId id="361" r:id="rId61"/>
    <p:sldId id="362" r:id="rId6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786">
          <p15:clr>
            <a:srgbClr val="A4A3A4"/>
          </p15:clr>
        </p15:guide>
        <p15:guide id="2" pos="3175">
          <p15:clr>
            <a:srgbClr val="A4A3A4"/>
          </p15:clr>
        </p15:guide>
      </p15:sldGuideLst>
    </p:ext>
    <p:ext uri="{2D200454-40CA-4A62-9FC3-DE9A4176ACB9}">
      <p15:notesGuideLst xmlns="" xmlns:p15="http://schemas.microsoft.com/office/powerpoint/2012/main">
        <p15:guide id="1" orient="horz" pos="3168">
          <p15:clr>
            <a:srgbClr val="A4A3A4"/>
          </p15:clr>
        </p15:guide>
        <p15:guide id="2" pos="244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4"/>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6" autoAdjust="0"/>
    <p:restoredTop sz="81167" autoAdjust="0"/>
  </p:normalViewPr>
  <p:slideViewPr>
    <p:cSldViewPr>
      <p:cViewPr varScale="1">
        <p:scale>
          <a:sx n="98" d="100"/>
          <a:sy n="98" d="100"/>
        </p:scale>
        <p:origin x="-198" y="-90"/>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a:t>This article describes how I got my brain injury.</a:t>
            </a:r>
          </a:p>
          <a:p>
            <a:pPr lvl="0"/>
            <a:r>
              <a:rPr lang="en-US" baseline="0" dirty="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The Wahoo </a:t>
            </a:r>
            <a:r>
              <a:rPr lang="en-US" dirty="0" err="1"/>
              <a:t>sensoir</a:t>
            </a:r>
            <a:r>
              <a:rPr lang="en-US" dirty="0"/>
              <a:t> transmits 8 bytes every second</a:t>
            </a:r>
          </a:p>
          <a:p>
            <a:r>
              <a:rPr lang="en-US" dirty="0"/>
              <a:t>I learned this</a:t>
            </a:r>
            <a:r>
              <a:rPr lang="en-US" baseline="0" dirty="0"/>
              <a:t> while using a </a:t>
            </a:r>
            <a:r>
              <a:rPr lang="en-US" baseline="0" dirty="0" err="1"/>
              <a:t>linux</a:t>
            </a:r>
            <a:r>
              <a:rPr lang="en-US" baseline="0" dirty="0"/>
              <a:t> based Raspberry PI – I use </a:t>
            </a:r>
            <a:r>
              <a:rPr lang="en-US" baseline="0" dirty="0" err="1"/>
              <a:t>linux</a:t>
            </a:r>
            <a:r>
              <a:rPr lang="en-US" baseline="0" dirty="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Program storage</a:t>
            </a:r>
            <a:r>
              <a:rPr lang="en-US" baseline="0" dirty="0"/>
              <a:t> space of Uno WIFI rev 2 filled</a:t>
            </a:r>
            <a:endParaRPr lang="en-US" dirty="0"/>
          </a:p>
          <a:p>
            <a:r>
              <a:rPr lang="en-US" dirty="0"/>
              <a:t>2nd Arduino Leonardo acts as the joystick…</a:t>
            </a:r>
          </a:p>
          <a:p>
            <a:r>
              <a:rPr lang="en-US" dirty="0"/>
              <a:t>Source code available on </a:t>
            </a:r>
            <a:r>
              <a:rPr lang="en-US" dirty="0" err="1"/>
              <a:t>github</a:t>
            </a:r>
            <a:r>
              <a:rPr lang="en-US"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Leonardo and Uno </a:t>
            </a:r>
            <a:r>
              <a:rPr lang="en-US" dirty="0" err="1"/>
              <a:t>Wifi</a:t>
            </a:r>
            <a:r>
              <a:rPr lang="en-US" dirty="0"/>
              <a:t> Rev2 shown.  Note the wires to channel information from the </a:t>
            </a:r>
            <a:r>
              <a:rPr lang="en-US" dirty="0" err="1"/>
              <a:t>uno</a:t>
            </a:r>
            <a:r>
              <a:rPr lang="en-US" dirty="0"/>
              <a:t> to the </a:t>
            </a:r>
            <a:r>
              <a:rPr lang="en-US" dirty="0" err="1"/>
              <a:t>leonardo</a:t>
            </a:r>
            <a:endParaRPr lang="en-US" dirty="0"/>
          </a:p>
          <a:p>
            <a:endParaRPr lang="en-US" dirty="0"/>
          </a:p>
          <a:p>
            <a:r>
              <a:rPr lang="en-US" dirty="0"/>
              <a:t>I am not gifted at physical skills…this is the way I use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Here is a</a:t>
            </a:r>
            <a:r>
              <a:rPr lang="en-US" baseline="0" dirty="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Trainer resistance abates as it</a:t>
            </a:r>
            <a:r>
              <a:rPr lang="en-US" baseline="0" dirty="0"/>
              <a:t> is used.  How was this accounted for?</a:t>
            </a:r>
            <a:endParaRPr lang="en-US" dirty="0"/>
          </a:p>
          <a:p>
            <a:endParaRPr lang="en-US" dirty="0"/>
          </a:p>
          <a:p>
            <a:r>
              <a:rPr lang="en-US" dirty="0"/>
              <a:t>This</a:t>
            </a:r>
            <a:r>
              <a:rPr lang="en-US" baseline="0" dirty="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Constants</a:t>
            </a:r>
          </a:p>
          <a:p>
            <a:r>
              <a:rPr lang="en-US" dirty="0"/>
              <a:t>Wheel circumference can be found internet.</a:t>
            </a:r>
          </a:p>
          <a:p>
            <a:endParaRPr lang="en-US" dirty="0"/>
          </a:p>
          <a:p>
            <a:r>
              <a:rPr lang="en-US" dirty="0"/>
              <a:t>Note: I try to state units explicitly – this is a trick I used to pass the PE examination to eliminate incorrect answers on the multiple choice portion of the test.</a:t>
            </a:r>
          </a:p>
          <a:p>
            <a:endParaRPr lang="en-US" dirty="0"/>
          </a:p>
          <a:p>
            <a:r>
              <a:rPr lang="en-US" dirty="0"/>
              <a:t>I </a:t>
            </a:r>
            <a:r>
              <a:rPr lang="en-US" baseline="0" dirty="0"/>
              <a:t>embedded a spreadsheet to use the serial output from you riding your bike on a trainer, to calculate your </a:t>
            </a:r>
            <a:r>
              <a:rPr lang="en-US" baseline="0" dirty="0" err="1"/>
              <a:t>speedGradient</a:t>
            </a:r>
            <a:r>
              <a:rPr lang="en-US" baseline="0" dirty="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made an Excel worksheet so you can determine your own Speed Gradient, </a:t>
            </a:r>
            <a:r>
              <a:rPr lang="en-US" dirty="0" err="1"/>
              <a:t>SpeedDelta</a:t>
            </a:r>
            <a:r>
              <a:rPr lang="en-US" dirty="0"/>
              <a:t>, and </a:t>
            </a:r>
            <a:r>
              <a:rPr lang="en-US" dirty="0" err="1"/>
              <a:t>MaxSpeed</a:t>
            </a:r>
            <a:r>
              <a:rPr lang="en-US" dirty="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a:t>
            </a:r>
            <a:r>
              <a:rPr lang="en-US" baseline="0" dirty="0"/>
              <a:t> you watch me fly from KGAI to KBWI, I do not translate linearly from a Maximum speed to throttle position:  I use more math and account for the trainer’s decrease in resistance from use.</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Show display</a:t>
            </a:r>
            <a:r>
              <a:rPr lang="en-US" baseline="0" dirty="0"/>
              <a:t>s key strokes in upper left</a:t>
            </a:r>
          </a:p>
          <a:p>
            <a:pPr lvl="1"/>
            <a:r>
              <a:rPr lang="en-US" baseline="0" dirty="0" err="1"/>
              <a:t>NumPad</a:t>
            </a:r>
            <a:r>
              <a:rPr lang="en-US" baseline="0" dirty="0"/>
              <a:t> 7 and </a:t>
            </a:r>
            <a:r>
              <a:rPr lang="en-US" baseline="0" dirty="0" err="1"/>
              <a:t>Numpad</a:t>
            </a:r>
            <a:r>
              <a:rPr lang="en-US" baseline="0" dirty="0"/>
              <a:t> 1 are elevator trim</a:t>
            </a:r>
          </a:p>
          <a:p>
            <a:pPr lvl="1"/>
            <a:r>
              <a:rPr lang="en-US" baseline="0" dirty="0" err="1"/>
              <a:t>Numpad</a:t>
            </a:r>
            <a:r>
              <a:rPr lang="en-US" baseline="0" dirty="0"/>
              <a:t> 9 and </a:t>
            </a:r>
            <a:r>
              <a:rPr lang="en-US" baseline="0" dirty="0" err="1"/>
              <a:t>Numpaf</a:t>
            </a:r>
            <a:r>
              <a:rPr lang="en-US" baseline="0" dirty="0"/>
              <a:t> 3 are throttle</a:t>
            </a:r>
          </a:p>
          <a:p>
            <a:r>
              <a:rPr lang="en-US" baseline="0" dirty="0" err="1"/>
              <a:t>CoolTerm</a:t>
            </a:r>
            <a:r>
              <a:rPr lang="en-US" baseline="0" dirty="0"/>
              <a:t> record text output from Arduino</a:t>
            </a:r>
          </a:p>
          <a:p>
            <a:pPr lvl="1"/>
            <a:r>
              <a:rPr lang="en-US" baseline="0" dirty="0"/>
              <a:t>Text output corresponds  to throttle position</a:t>
            </a:r>
          </a:p>
          <a:p>
            <a:pPr lvl="1"/>
            <a:r>
              <a:rPr lang="en-US" baseline="0" dirty="0"/>
              <a:t>Distance gives me a clue if it is too early to shift</a:t>
            </a:r>
          </a:p>
          <a:p>
            <a:pPr lvl="1"/>
            <a:r>
              <a:rPr lang="en-US" baseline="0" dirty="0"/>
              <a:t>I like to record the text output – I </a:t>
            </a:r>
            <a:r>
              <a:rPr lang="en-US" baseline="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Thank you…</a:t>
            </a:r>
          </a:p>
          <a:p>
            <a:r>
              <a:rPr lang="en-US" dirty="0"/>
              <a:t>Background</a:t>
            </a:r>
            <a:r>
              <a:rPr lang="en-US" baseline="0" dirty="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a:t>Here is the Heads Up Display I look at…</a:t>
            </a:r>
          </a:p>
          <a:p>
            <a:pPr lvl="1"/>
            <a:r>
              <a:rPr lang="en-US" dirty="0"/>
              <a:t>GPS,</a:t>
            </a:r>
            <a:r>
              <a:rPr lang="en-US" baseline="0" dirty="0"/>
              <a:t> throttle, air speed, aileron (and trim), elevator (and trim), rudder, heading, altitude above ground, altitude above sea level</a:t>
            </a:r>
          </a:p>
          <a:p>
            <a:pPr lvl="1"/>
            <a:r>
              <a:rPr lang="en-US" baseline="0" dirty="0"/>
              <a:t>I takes about two minutes for the software to start running</a:t>
            </a:r>
            <a:endParaRPr lang="en-US" dirty="0"/>
          </a:p>
          <a:p>
            <a:pPr lvl="1"/>
            <a:r>
              <a:rPr lang="en-US" baseline="0" dirty="0"/>
              <a:t>The flight from Gaithersburg to BWI takes about 16 minutes.</a:t>
            </a:r>
          </a:p>
          <a:p>
            <a:pPr lvl="1"/>
            <a:r>
              <a:rPr lang="en-US" baseline="0" dirty="0"/>
              <a:t>I like to know the aircraft can still get airborne after lands</a:t>
            </a:r>
          </a:p>
          <a:p>
            <a:pPr lvl="2"/>
            <a:r>
              <a:rPr lang="en-US" baseline="0" dirty="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Link to slides;</a:t>
            </a:r>
            <a:r>
              <a:rPr lang="en-US" baseline="0" dirty="0"/>
              <a:t> I </a:t>
            </a:r>
            <a:r>
              <a:rPr lang="en-US" baseline="0" dirty="0" err="1"/>
              <a:t>mispelled</a:t>
            </a:r>
            <a:r>
              <a:rPr lang="en-US" baseline="0" dirty="0"/>
              <a:t> throttle; google search for ‘</a:t>
            </a:r>
            <a:r>
              <a:rPr lang="en-US" baseline="0" dirty="0" err="1"/>
              <a:t>toddwestley</a:t>
            </a:r>
            <a:r>
              <a:rPr lang="en-US" baseline="0" dirty="0"/>
              <a:t> </a:t>
            </a:r>
            <a:r>
              <a:rPr lang="en-US" baseline="0" dirty="0" err="1"/>
              <a:t>site:github.com</a:t>
            </a:r>
            <a:r>
              <a:rPr lang="en-US" baseline="0" dirty="0"/>
              <a:t>”</a:t>
            </a:r>
            <a:endParaRPr lang="en-US" dirty="0"/>
          </a:p>
          <a:p>
            <a:r>
              <a:rPr lang="en-US" dirty="0"/>
              <a:t>This</a:t>
            </a:r>
            <a:r>
              <a:rPr lang="en-US" baseline="0" dirty="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Combining them rendered</a:t>
            </a:r>
            <a:r>
              <a:rPr lang="en-US" baseline="0" dirty="0"/>
              <a:t> an enjoyable activity -- </a:t>
            </a:r>
            <a:r>
              <a:rPr lang="en-US" dirty="0"/>
              <a:t>In spite of disability, I still can enjoy</a:t>
            </a:r>
            <a:r>
              <a:rPr lang="en-US" baseline="0" dirty="0"/>
              <a:t> cycling.</a:t>
            </a:r>
            <a:endParaRPr lang="en-US" dirty="0"/>
          </a:p>
          <a:p>
            <a:pPr lvl="1"/>
            <a:endParaRPr lang="en-US" baseline="0" dirty="0"/>
          </a:p>
          <a:p>
            <a:pPr lvl="1"/>
            <a:r>
              <a:rPr lang="en-US" baseline="0" dirty="0"/>
              <a:t>Lots of hyperlinks in this presentation.</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I would not omit the items</a:t>
            </a:r>
            <a:r>
              <a:rPr lang="en-US" baseline="0" dirty="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What follows in math intense….It took me 6+ years to get here.  Frankly, I would have reviewed this presentation numerous times if it had been available.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33</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a:t>Went to air show in Oshkosh Wisconsin with Uncle Steve</a:t>
            </a:r>
          </a:p>
          <a:p>
            <a:r>
              <a:rPr lang="en-US" baseline="0" dirty="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use Linux; it is possible to do this on Windows.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used a high school junior to help me solve a differential equation equivalent to understanding water flow into a tank (with constant cross-section) with a hole at its bottom.</a:t>
            </a:r>
          </a:p>
          <a:p>
            <a:endParaRPr lang="en-US" dirty="0"/>
          </a:p>
          <a:p>
            <a:r>
              <a:rPr lang="en-US" dirty="0"/>
              <a:t>I put much thought into using a decaying exponential function.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a:t>Flying without flight lessons</a:t>
            </a:r>
            <a:r>
              <a:rPr lang="en-US" b="1" baseline="0" dirty="0"/>
              <a:t> or a pilot’s license is not unheard of</a:t>
            </a:r>
            <a:r>
              <a:rPr lang="en-US" baseline="0" dirty="0"/>
              <a:t>.  I thought I should be at least by at least familiar with a piper cub aeronautical characteristics. </a:t>
            </a:r>
          </a:p>
          <a:p>
            <a:r>
              <a:rPr lang="en-US" baseline="0" dirty="0"/>
              <a:t>	</a:t>
            </a:r>
            <a:r>
              <a:rPr lang="en-US" b="1" baseline="0" dirty="0"/>
              <a:t>Who can tell me the names of two people who flew without single a lesson?</a:t>
            </a:r>
          </a:p>
          <a:p>
            <a:r>
              <a:rPr lang="en-US" baseline="0" dirty="0"/>
              <a:t>I maintained my cycling abilities while living in  the NE Ohio by riding a bike trainer. </a:t>
            </a:r>
          </a:p>
          <a:p>
            <a:r>
              <a:rPr lang="en-US" baseline="0" dirty="0"/>
              <a:t>I combined them and translated rear tire speed into a throttle position.</a:t>
            </a:r>
          </a:p>
          <a:p>
            <a:endParaRPr lang="en-US" baseline="0"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How I would capture serial output…</a:t>
            </a:r>
          </a:p>
          <a:p>
            <a:endParaRPr lang="en-US" dirty="0"/>
          </a:p>
          <a:p>
            <a:r>
              <a:rPr lang="en-US" dirty="0"/>
              <a:t>I used </a:t>
            </a:r>
            <a:r>
              <a:rPr lang="en-US" dirty="0" err="1"/>
              <a:t>flightgear</a:t>
            </a:r>
            <a:r>
              <a:rPr lang="en-US" dirty="0"/>
              <a:t> 2016</a:t>
            </a:r>
            <a:r>
              <a:rPr lang="en-US" baseline="0" dirty="0"/>
              <a:t> so </a:t>
            </a:r>
            <a:r>
              <a:rPr lang="en-US" baseline="0" dirty="0" err="1"/>
              <a:t>flightgear</a:t>
            </a:r>
            <a:r>
              <a:rPr lang="en-US" baseline="0" dirty="0"/>
              <a:t> would fit on a jump drive.</a:t>
            </a:r>
          </a:p>
          <a:p>
            <a:endParaRPr lang="en-US" baseline="0" dirty="0"/>
          </a:p>
          <a:p>
            <a:r>
              <a:rPr lang="en-US" baseline="0" dirty="0"/>
              <a:t>On </a:t>
            </a:r>
            <a:r>
              <a:rPr lang="en-US" baseline="0" dirty="0" err="1"/>
              <a:t>coolTerm</a:t>
            </a:r>
            <a:r>
              <a:rPr lang="en-US" baseline="0" dirty="0"/>
              <a:t>, don’t forget to &lt;ctrl&gt; r to </a:t>
            </a:r>
            <a:r>
              <a:rPr lang="en-US" baseline="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52</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Link to slides;</a:t>
            </a:r>
            <a:r>
              <a:rPr lang="en-US" baseline="0" dirty="0"/>
              <a:t> I </a:t>
            </a:r>
            <a:r>
              <a:rPr lang="en-US" baseline="0" dirty="0" err="1"/>
              <a:t>mispelled</a:t>
            </a:r>
            <a:r>
              <a:rPr lang="en-US" baseline="0" dirty="0"/>
              <a:t> throttle; google search for ‘</a:t>
            </a:r>
            <a:r>
              <a:rPr lang="en-US" baseline="0" dirty="0" err="1"/>
              <a:t>toddwestley</a:t>
            </a:r>
            <a:r>
              <a:rPr lang="en-US" baseline="0" dirty="0"/>
              <a:t> </a:t>
            </a:r>
            <a:r>
              <a:rPr lang="en-US" baseline="0" dirty="0" err="1"/>
              <a:t>site:github.com</a:t>
            </a:r>
            <a:r>
              <a:rPr lang="en-US" baseline="0" dirty="0"/>
              <a:t>”</a:t>
            </a:r>
            <a:endParaRPr lang="en-US" dirty="0"/>
          </a:p>
          <a:p>
            <a:r>
              <a:rPr lang="en-US" dirty="0"/>
              <a:t>This</a:t>
            </a:r>
            <a:r>
              <a:rPr lang="en-US" baseline="0" dirty="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Combining them rendered</a:t>
            </a:r>
            <a:r>
              <a:rPr lang="en-US" baseline="0" dirty="0"/>
              <a:t> an enjoyable activity -- </a:t>
            </a:r>
            <a:r>
              <a:rPr lang="en-US" dirty="0"/>
              <a:t>In spite of disability, I still can enjoy</a:t>
            </a:r>
            <a:r>
              <a:rPr lang="en-US" baseline="0" dirty="0"/>
              <a:t> cycling.</a:t>
            </a:r>
            <a:endParaRPr lang="en-US" dirty="0"/>
          </a:p>
          <a:p>
            <a:pPr lvl="1"/>
            <a:endParaRPr lang="en-US" baseline="0" dirty="0"/>
          </a:p>
          <a:p>
            <a:pPr lvl="1"/>
            <a:r>
              <a:rPr lang="en-US" baseline="0" dirty="0"/>
              <a:t>Lots of hyperlinks in this presentation.</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a:t>I shared my habit with few; When I started to live at my parents home …. I wanted to virtually fly</a:t>
            </a:r>
            <a:r>
              <a:rPr lang="en-US" baseline="0" dirty="0"/>
              <a:t> again</a:t>
            </a:r>
            <a:endParaRPr lang="en-US" dirty="0"/>
          </a:p>
          <a:p>
            <a:endParaRPr lang="en-US" dirty="0"/>
          </a:p>
          <a:p>
            <a:r>
              <a:rPr lang="en-US" dirty="0"/>
              <a:t>I included a link to </a:t>
            </a:r>
            <a:r>
              <a:rPr lang="en-US" dirty="0" err="1"/>
              <a:t>FlightGear</a:t>
            </a:r>
            <a:r>
              <a:rPr lang="en-US" dirty="0"/>
              <a:t> on this slide.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7</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Total rotations from </a:t>
            </a:r>
            <a:r>
              <a:rPr lang="en-US" dirty="0" err="1"/>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Speed calculation</a:t>
            </a:r>
          </a:p>
          <a:p>
            <a:endParaRPr lang="en-US" dirty="0"/>
          </a:p>
          <a:p>
            <a:r>
              <a:rPr lang="en-US" dirty="0"/>
              <a:t>Delta wheel event must be positive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Joystick throttle position calculation</a:t>
            </a:r>
          </a:p>
          <a:p>
            <a:pPr lvl="1"/>
            <a:r>
              <a:rPr lang="en-US" dirty="0"/>
              <a:t>Note the exponential</a:t>
            </a:r>
            <a:r>
              <a:rPr lang="en-US" baseline="0" dirty="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enjoyed playing </a:t>
            </a:r>
            <a:r>
              <a:rPr lang="en-US" dirty="0" err="1"/>
              <a:t>FlightGear</a:t>
            </a:r>
            <a:r>
              <a:rPr lang="en-US" dirty="0"/>
              <a:t> so I purchased a flight stick…</a:t>
            </a:r>
          </a:p>
          <a:p>
            <a:pPr lvl="1"/>
            <a:r>
              <a:rPr lang="en-US" dirty="0"/>
              <a:t>That was not enough to 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wanted to</a:t>
            </a:r>
            <a:r>
              <a:rPr lang="en-US" baseline="0" dirty="0"/>
              <a:t> use my bike on the trainer again</a:t>
            </a:r>
            <a:endParaRPr lang="en-US" dirty="0"/>
          </a:p>
          <a:p>
            <a:pPr lvl="1"/>
            <a:r>
              <a:rPr lang="en-US" dirty="0"/>
              <a:t>Here is my bike on a trainer…</a:t>
            </a:r>
          </a:p>
          <a:p>
            <a:pPr lvl="1"/>
            <a:r>
              <a:rPr lang="en-US" dirty="0"/>
              <a:t>I try not to sweat; body sweat corrodes bottom bracket</a:t>
            </a:r>
          </a:p>
          <a:p>
            <a:pPr lvl="1"/>
            <a:r>
              <a:rPr lang="en-US" dirty="0"/>
              <a:t>Sweat guards prevent damage to your bike</a:t>
            </a:r>
          </a:p>
          <a:p>
            <a:pPr lvl="1"/>
            <a:r>
              <a:rPr lang="en-US" dirty="0"/>
              <a:t>I now take improved protective</a:t>
            </a:r>
            <a:r>
              <a:rPr lang="en-US" baseline="0" dirty="0"/>
              <a:t> measures:  </a:t>
            </a:r>
            <a:r>
              <a:rPr lang="en-US" dirty="0"/>
              <a:t>I use fans to blow the sweat away now.</a:t>
            </a:r>
          </a:p>
          <a:p>
            <a:pPr lvl="1"/>
            <a:r>
              <a:rPr lang="en-US" dirty="0"/>
              <a:t>This is the bike in our basement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Initially, the sensor only work with a cell phone app.  But, again, I was not satisfied.  I knew I could do better.  I captured</a:t>
            </a:r>
            <a:r>
              <a:rPr lang="en-US" baseline="0" dirty="0"/>
              <a:t> its data with a R Pi.</a:t>
            </a:r>
          </a:p>
          <a:p>
            <a:pPr lvl="1"/>
            <a:r>
              <a:rPr lang="en-US" baseline="0" dirty="0"/>
              <a:t>Then on my </a:t>
            </a:r>
            <a:r>
              <a:rPr lang="en-US" baseline="0" dirty="0" err="1"/>
              <a:t>linux</a:t>
            </a:r>
            <a:r>
              <a:rPr lang="en-US" baseline="0" dirty="0"/>
              <a:t> desktop, and finally the Arduinos</a:t>
            </a:r>
          </a:p>
          <a:p>
            <a:r>
              <a:rPr lang="en-US" baseline="0" dirty="0"/>
              <a:t>I still wanted to share my quirk with Windows users.</a:t>
            </a:r>
            <a:r>
              <a:rPr lang="en-US" dirty="0"/>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a:t>Here is a description of an </a:t>
            </a:r>
            <a:r>
              <a:rPr lang="en-US" dirty="0" err="1"/>
              <a:t>Arduino</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a:t>Click to edit Master title style</a:t>
            </a:r>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hope.org/team-todd"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package" Target="../embeddings/Microsoft_Excel_Worksheet1.xlsx"/></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4.xml"/><Relationship Id="rId18" Type="http://schemas.openxmlformats.org/officeDocument/2006/relationships/slide" Target="slide19.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notesSlide" Target="../notesSlides/notesSlide18.xml"/><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5.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join.eaa.org/" TargetMode="Externa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am T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312" y="1158875"/>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8312" y="5197475"/>
            <a:ext cx="3795334" cy="369332"/>
          </a:xfrm>
          <a:prstGeom prst="rect">
            <a:avLst/>
          </a:prstGeom>
          <a:noFill/>
        </p:spPr>
        <p:txBody>
          <a:bodyPr wrap="none" rtlCol="0">
            <a:spAutoFit/>
          </a:bodyPr>
          <a:lstStyle/>
          <a:p>
            <a:r>
              <a:rPr lang="en-US" dirty="0">
                <a:hlinkClick r:id="rId3"/>
              </a:rPr>
              <a:t>https://www.posthope.org/team-todd</a:t>
            </a:r>
            <a:endParaRPr lang="en-US" dirty="0"/>
          </a:p>
        </p:txBody>
      </p:sp>
      <p:sp>
        <p:nvSpPr>
          <p:cNvPr id="2" name="TextBox 1"/>
          <p:cNvSpPr txBox="1"/>
          <p:nvPr/>
        </p:nvSpPr>
        <p:spPr>
          <a:xfrm>
            <a:off x="1306512" y="415119"/>
            <a:ext cx="8162043" cy="461665"/>
          </a:xfrm>
          <a:prstGeom prst="rect">
            <a:avLst/>
          </a:prstGeom>
          <a:noFill/>
        </p:spPr>
        <p:txBody>
          <a:bodyPr wrap="none" rtlCol="0">
            <a:spAutoFit/>
          </a:bodyPr>
          <a:lstStyle/>
          <a:p>
            <a:r>
              <a:rPr lang="en-US" sz="2400" dirty="0"/>
              <a:t>How I Taught My Bike to Fly: Brain Injury Therapy with a Joystick</a:t>
            </a:r>
          </a:p>
        </p:txBody>
      </p:sp>
    </p:spTree>
    <p:extLst>
      <p:ext uri="{BB962C8B-B14F-4D97-AF65-F5344CB8AC3E}">
        <p14:creationId xmlns:p14="http://schemas.microsoft.com/office/powerpoint/2010/main" val="3484749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sensor</a:t>
            </a: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a:solidFill>
                  <a:schemeClr val="accent6">
                    <a:lumMod val="75000"/>
                  </a:schemeClr>
                </a:solidFill>
              </a:rPr>
              <a:t>Speed Sensor Close-up</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a:solidFill>
                  <a:schemeClr val="accent6">
                    <a:lumMod val="75000"/>
                  </a:schemeClr>
                </a:solidFill>
              </a:rPr>
              <a:t>What is an Arduino?</a:t>
            </a:r>
          </a:p>
        </p:txBody>
      </p:sp>
    </p:spTree>
    <p:extLst>
      <p:ext uri="{BB962C8B-B14F-4D97-AF65-F5344CB8AC3E}">
        <p14:creationId xmlns:p14="http://schemas.microsoft.com/office/powerpoint/2010/main" val="724980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tooth 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speed 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Here 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speed 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a:ln>
                  <a:noFill/>
                </a:ln>
                <a:latin typeface="Liberation Sans" pitchFamily="18"/>
                <a:ea typeface="Noto Sans CJK SC" pitchFamily="2"/>
                <a:cs typeface="Lohit Devanagari" pitchFamily="2"/>
              </a:rPr>
              <a:t> minutes) [going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transmitted information will be referred to </a:t>
            </a:r>
            <a:r>
              <a:rPr lang="en-US" sz="1600" b="0" i="0" u="none" strike="noStrike" kern="1200" cap="none" dirty="0">
                <a:ln>
                  <a:noFill/>
                </a:ln>
                <a:latin typeface="Liberation Sans" pitchFamily="18"/>
                <a:ea typeface="Noto Sans CJK SC" pitchFamily="2"/>
                <a:cs typeface="Lohit Devanagari" pitchFamily="2"/>
              </a:rPr>
              <a:t>as an array of 8 unsigned bytes called </a:t>
            </a:r>
            <a:r>
              <a:rPr lang="en-US" sz="1600" dirty="0" err="1">
                <a:latin typeface="Liberation Sans" pitchFamily="18"/>
                <a:ea typeface="Noto Sans CJK SC" pitchFamily="2"/>
                <a:cs typeface="Lohit Devanagari" pitchFamily="2"/>
              </a:rPr>
              <a:t>r</a:t>
            </a:r>
            <a:r>
              <a:rPr lang="en-US" sz="1600" b="0" i="0" u="none" strike="noStrike" kern="1200" cap="none" dirty="0" err="1">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1 ,</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,0</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The 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The “last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a:t>8</a:t>
            </a:r>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a:t>182+20992=21174</a:t>
            </a:r>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a:t>5+4096+0+0=4101</a:t>
            </a:r>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a:t>Total rotations</a:t>
            </a:r>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a:t>Last Event Time</a:t>
            </a:r>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a:t>Reverse IBM form</a:t>
            </a:r>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a:solidFill>
                  <a:schemeClr val="accent6">
                    <a:lumMod val="75000"/>
                  </a:schemeClr>
                </a:solidFill>
              </a:rPr>
              <a:t>Math Used by Arduino Leonardo</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Merely, capturing 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WiFi</a:t>
            </a:r>
            <a:r>
              <a:rPr lang="en-US" sz="1800" b="0" i="0" u="none" strike="noStrike" kern="1200" cap="none" dirty="0">
                <a:ln>
                  <a:noFill/>
                </a:ln>
                <a:latin typeface="Liberation Sans" pitchFamily="18"/>
                <a:ea typeface="Noto Sans CJK SC" pitchFamily="2"/>
                <a:cs typeface="Lohit Devanagari" pitchFamily="2"/>
              </a:rPr>
              <a:t> Rev2 </a:t>
            </a:r>
            <a:r>
              <a:rPr lang="en-US" sz="1800" b="0" i="0" u="none" strike="noStrike" kern="1200" cap="none" dirty="0" err="1">
                <a:ln>
                  <a:noFill/>
                </a:ln>
                <a:latin typeface="Liberation Sans" pitchFamily="18"/>
                <a:ea typeface="Noto Sans CJK SC" pitchFamily="2"/>
                <a:cs typeface="Lohit Devanagari" pitchFamily="2"/>
              </a:rPr>
              <a:t>Arduino</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 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Note:  The BLE signal from the speed sensor must be read by a sensor 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more than arms length away.</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a:ln>
                  <a:noFill/>
                </a:ln>
                <a:latin typeface="Liberation Sans" pitchFamily="18"/>
                <a:ea typeface="Noto Sans CJK SC" pitchFamily="2"/>
                <a:cs typeface="Lohit Devanagari" pitchFamily="2"/>
              </a:rPr>
              <a:t>Otherwise it will continue to deplete the battery of the speed sensor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a:solidFill>
                  <a:schemeClr val="accent6">
                    <a:lumMod val="75000"/>
                  </a:schemeClr>
                </a:solidFill>
              </a:rPr>
              <a:t>Programming Space Full</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Arduino 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a:t>Leonardo</a:t>
            </a:r>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a:t>Uno </a:t>
            </a:r>
            <a:r>
              <a:rPr lang="en-US" dirty="0" err="1"/>
              <a:t>Wifi</a:t>
            </a:r>
            <a:r>
              <a:rPr lang="en-US" dirty="0"/>
              <a:t> Rev2</a:t>
            </a:r>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a:solidFill>
                  <a:schemeClr val="accent6">
                    <a:lumMod val="75000"/>
                  </a:schemeClr>
                </a:solidFill>
              </a:rPr>
              <a:t>Arduino In Use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a:t>Besides the throttle, there are other controls:</a:t>
            </a:r>
          </a:p>
          <a:p>
            <a:r>
              <a:rPr lang="en-US" dirty="0"/>
              <a:t>				      keyboard </a:t>
            </a:r>
          </a:p>
          <a:p>
            <a:r>
              <a:rPr lang="en-US" dirty="0"/>
              <a:t>				surface	trim tab</a:t>
            </a:r>
          </a:p>
          <a:p>
            <a:pPr lvl="1"/>
            <a:r>
              <a:rPr lang="en-US" dirty="0"/>
              <a:t>Bank	aileron	A	4,6	:,”</a:t>
            </a:r>
          </a:p>
          <a:p>
            <a:pPr lvl="1"/>
            <a:r>
              <a:rPr lang="en-US" dirty="0"/>
              <a:t>Pitch	elevator	C	2,8	1,7</a:t>
            </a:r>
          </a:p>
          <a:p>
            <a:pPr lvl="1"/>
            <a:r>
              <a:rPr lang="en-US" dirty="0"/>
              <a:t>Yaw		rudder	D	-	-</a:t>
            </a:r>
          </a:p>
          <a:p>
            <a:pPr lvl="1"/>
            <a:endParaRPr lang="en-US" dirty="0"/>
          </a:p>
          <a:p>
            <a:r>
              <a:rPr lang="en-US" b="1" dirty="0"/>
              <a:t>Auto-coordination between rudder and aileron in use</a:t>
            </a:r>
          </a:p>
          <a:p>
            <a:endParaRPr lang="en-US" b="1" dirty="0"/>
          </a:p>
          <a:p>
            <a:r>
              <a:rPr lang="en-US" dirty="0"/>
              <a:t>Keystrokes will be shown in upper </a:t>
            </a:r>
            <a:r>
              <a:rPr lang="en-US" dirty="0" smtClean="0"/>
              <a:t>center of this </a:t>
            </a:r>
            <a:endParaRPr lang="en-US" dirty="0"/>
          </a:p>
          <a:p>
            <a:r>
              <a:rPr lang="en-US" dirty="0"/>
              <a:t>screen during flight</a:t>
            </a:r>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a:solidFill>
                  <a:schemeClr val="accent6">
                    <a:lumMod val="75000"/>
                  </a:schemeClr>
                </a:solidFill>
              </a:rPr>
              <a:t>Aircraft Control Surfaces</a:t>
            </a:r>
          </a:p>
        </p:txBody>
      </p:sp>
    </p:spTree>
    <p:extLst>
      <p:ext uri="{BB962C8B-B14F-4D97-AF65-F5344CB8AC3E}">
        <p14:creationId xmlns:p14="http://schemas.microsoft.com/office/powerpoint/2010/main" val="2129265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a:t>Todd’s email:  toddwestley@gmail.com</a:t>
            </a:r>
          </a:p>
          <a:p>
            <a:endParaRPr lang="en-US" dirty="0"/>
          </a:p>
          <a:p>
            <a:r>
              <a:rPr lang="en-US" dirty="0"/>
              <a:t>Some details in the Arduino code that I concede are </a:t>
            </a:r>
            <a:r>
              <a:rPr lang="en-US" dirty="0" err="1"/>
              <a:t>mathy</a:t>
            </a:r>
            <a:r>
              <a:rPr lang="en-US" dirty="0"/>
              <a:t>:</a:t>
            </a:r>
          </a:p>
          <a:p>
            <a:pPr lvl="1"/>
            <a:r>
              <a:rPr lang="en-US" dirty="0"/>
              <a:t>Constants</a:t>
            </a:r>
          </a:p>
          <a:p>
            <a:pPr lvl="1"/>
            <a:r>
              <a:rPr lang="en-US" dirty="0" err="1"/>
              <a:t>SpeedGradient</a:t>
            </a:r>
            <a:r>
              <a:rPr lang="en-US" dirty="0"/>
              <a:t>, </a:t>
            </a:r>
            <a:r>
              <a:rPr lang="en-US" dirty="0" err="1"/>
              <a:t>SpeedDelta</a:t>
            </a:r>
            <a:r>
              <a:rPr lang="en-US" dirty="0"/>
              <a:t>, </a:t>
            </a:r>
            <a:r>
              <a:rPr lang="en-US" dirty="0" err="1"/>
              <a:t>MaxSpreed</a:t>
            </a:r>
            <a:endParaRPr lang="en-US" dirty="0"/>
          </a:p>
          <a:p>
            <a:pPr lvl="1"/>
            <a:r>
              <a:rPr lang="en-US" dirty="0"/>
              <a:t>Using spreadsheet to determine </a:t>
            </a:r>
            <a:r>
              <a:rPr lang="en-US" dirty="0" err="1"/>
              <a:t>speedGradient</a:t>
            </a:r>
            <a:r>
              <a:rPr lang="en-US" dirty="0"/>
              <a:t>, </a:t>
            </a:r>
            <a:r>
              <a:rPr lang="en-US" dirty="0" err="1"/>
              <a:t>speedDelta</a:t>
            </a:r>
            <a:r>
              <a:rPr lang="en-US" dirty="0"/>
              <a:t>, </a:t>
            </a:r>
            <a:r>
              <a:rPr lang="en-US" dirty="0" err="1"/>
              <a:t>maxSpeed</a:t>
            </a:r>
            <a:endParaRPr lang="en-US" dirty="0"/>
          </a:p>
          <a:p>
            <a:pPr lvl="1"/>
            <a:endParaRPr lang="en-US" dirty="0"/>
          </a:p>
          <a:p>
            <a:pPr lvl="1"/>
            <a:endParaRPr lang="en-US" dirty="0"/>
          </a:p>
          <a:p>
            <a:pPr lvl="1"/>
            <a:endParaRPr lang="en-US" dirty="0"/>
          </a:p>
          <a:p>
            <a:pPr lvl="1"/>
            <a:endParaRPr lang="en-US" dirty="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a:solidFill>
                  <a:schemeClr val="accent6">
                    <a:lumMod val="75000"/>
                  </a:schemeClr>
                </a:solidFill>
              </a:rPr>
              <a:t>Todd’s Email Address</a:t>
            </a:r>
          </a:p>
        </p:txBody>
      </p:sp>
    </p:spTree>
    <p:extLst>
      <p:ext uri="{BB962C8B-B14F-4D97-AF65-F5344CB8AC3E}">
        <p14:creationId xmlns:p14="http://schemas.microsoft.com/office/powerpoint/2010/main" val="333270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a:t>based on the type of tire.  This for a 700CC X 23mm road tire</a:t>
            </a:r>
          </a:p>
          <a:p>
            <a:r>
              <a:rPr lang="en-US" dirty="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a:t>This the highest speed you could theoretically obtain after operating the trainer for a long time</a:t>
            </a:r>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a:t>You pick this constant…help on this follows on the next slide</a:t>
            </a:r>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a:t>This is the highest resolution possible</a:t>
            </a:r>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a:solidFill>
                  <a:schemeClr val="accent6">
                    <a:lumMod val="75000"/>
                  </a:schemeClr>
                </a:solidFill>
              </a:rPr>
              <a:t>Constants</a:t>
            </a:r>
          </a:p>
        </p:txBody>
      </p:sp>
    </p:spTree>
    <p:extLst>
      <p:ext uri="{BB962C8B-B14F-4D97-AF65-F5344CB8AC3E}">
        <p14:creationId xmlns:p14="http://schemas.microsoft.com/office/powerpoint/2010/main" val="44160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L2:L3 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a:latin typeface="Liberation Sans" pitchFamily="18"/>
                <a:ea typeface="Noto Sans CJK SC" pitchFamily="2"/>
                <a:cs typeface="Lohit Devanagari" pitchFamily="2"/>
              </a:rPr>
              <a:t>replace</a:t>
            </a:r>
            <a:r>
              <a:rPr lang="en-US" sz="1800" b="0" i="0" u="none" strike="noStrike" kern="1200" cap="none" dirty="0">
                <a:ln>
                  <a:noFill/>
                </a:ln>
                <a:latin typeface="Liberation Sans" pitchFamily="18"/>
                <a:ea typeface="Noto Sans CJK SC" pitchFamily="2"/>
                <a:cs typeface="Lohit Devanagari" pitchFamily="2"/>
              </a:rPr>
              <a:t> data in column A from one of your actual rides.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407714423"/>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1034"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a:solidFill>
                  <a:schemeClr val="accent6">
                    <a:lumMod val="75000"/>
                  </a:schemeClr>
                </a:solidFill>
              </a:rPr>
              <a:t>SpeedGradient</a:t>
            </a:r>
            <a:r>
              <a:rPr lang="en-US" sz="2400" dirty="0">
                <a:solidFill>
                  <a:schemeClr val="accent6">
                    <a:lumMod val="75000"/>
                  </a:schemeClr>
                </a:solidFill>
              </a:rPr>
              <a:t>, </a:t>
            </a:r>
            <a:r>
              <a:rPr lang="en-US" sz="2400" dirty="0" err="1">
                <a:solidFill>
                  <a:schemeClr val="accent6">
                    <a:lumMod val="75000"/>
                  </a:schemeClr>
                </a:solidFill>
              </a:rPr>
              <a:t>SpeedDelta</a:t>
            </a:r>
            <a:r>
              <a:rPr lang="en-US" sz="2400" dirty="0">
                <a:solidFill>
                  <a:schemeClr val="accent6">
                    <a:lumMod val="75000"/>
                  </a:schemeClr>
                </a:solidFill>
              </a:rPr>
              <a:t>, </a:t>
            </a:r>
            <a:r>
              <a:rPr lang="en-US" sz="2400" dirty="0" err="1">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a:solidFill>
                  <a:schemeClr val="accent6">
                    <a:lumMod val="75000"/>
                  </a:schemeClr>
                </a:solidFill>
              </a:rPr>
              <a:t>Using spreadsheet</a:t>
            </a: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a:t>Copy existing sheet into a new sheet</a:t>
            </a:r>
          </a:p>
          <a:p>
            <a:r>
              <a:rPr lang="en-US" dirty="0"/>
              <a:t>Delete existing serial output</a:t>
            </a:r>
          </a:p>
          <a:p>
            <a:r>
              <a:rPr lang="en-US" dirty="0"/>
              <a:t>Paste the serial output of your ride into the sheet!</a:t>
            </a:r>
          </a:p>
          <a:p>
            <a:r>
              <a:rPr lang="en-US" dirty="0"/>
              <a:t>The blue dots are your actual ride</a:t>
            </a:r>
          </a:p>
          <a:p>
            <a:r>
              <a:rPr lang="en-US" dirty="0"/>
              <a:t>Adjust the parameter in cell L15 until the green dots match the blue dots</a:t>
            </a:r>
          </a:p>
          <a:p>
            <a:r>
              <a:rPr lang="en-US" dirty="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tse4.mm.bing.net/th?id=OIP.bzOUeosDm2I05b4nj1zQNwHaEv&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687" y="3040907"/>
            <a:ext cx="32766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61837" y="5132943"/>
            <a:ext cx="1100301" cy="369332"/>
          </a:xfrm>
          <a:prstGeom prst="rect">
            <a:avLst/>
          </a:prstGeom>
          <a:noFill/>
        </p:spPr>
        <p:txBody>
          <a:bodyPr wrap="none" rtlCol="0">
            <a:spAutoFit/>
          </a:bodyPr>
          <a:lstStyle/>
          <a:p>
            <a:r>
              <a:rPr lang="en-US" dirty="0"/>
              <a:t>Trek 1220</a:t>
            </a:r>
          </a:p>
        </p:txBody>
      </p:sp>
      <p:pic>
        <p:nvPicPr>
          <p:cNvPr id="10244" name="Picture 4" descr="https://tse4.explicit.bing.net/th?id=OIP.vy8cFgYoGf0y8Ggq2y3TMQHaFj&amp;pid=Api&amp;P=0&amp;h=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2" y="3040907"/>
            <a:ext cx="2790825"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66011" y="5100677"/>
            <a:ext cx="1948226" cy="369332"/>
          </a:xfrm>
          <a:prstGeom prst="rect">
            <a:avLst/>
          </a:prstGeom>
          <a:noFill/>
        </p:spPr>
        <p:txBody>
          <a:bodyPr wrap="none" rtlCol="0">
            <a:spAutoFit/>
          </a:bodyPr>
          <a:lstStyle/>
          <a:p>
            <a:r>
              <a:rPr lang="en-US" dirty="0"/>
              <a:t>$20 Bike in College</a:t>
            </a:r>
          </a:p>
        </p:txBody>
      </p:sp>
      <p:pic>
        <p:nvPicPr>
          <p:cNvPr id="10246" name="Picture 6" descr="http://npmaps.com/wp-content/uploads/rock-creek-bicycle-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81002" y="-326357"/>
            <a:ext cx="2132261" cy="3276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817193" y="2436158"/>
            <a:ext cx="1659878" cy="369332"/>
          </a:xfrm>
          <a:prstGeom prst="rect">
            <a:avLst/>
          </a:prstGeom>
          <a:noFill/>
        </p:spPr>
        <p:txBody>
          <a:bodyPr wrap="none" rtlCol="0">
            <a:spAutoFit/>
          </a:bodyPr>
          <a:lstStyle/>
          <a:p>
            <a:r>
              <a:rPr lang="en-US" dirty="0"/>
              <a:t>Rock Creek Trail</a:t>
            </a:r>
          </a:p>
        </p:txBody>
      </p:sp>
      <p:sp>
        <p:nvSpPr>
          <p:cNvPr id="8" name="TextBox 7"/>
          <p:cNvSpPr txBox="1"/>
          <p:nvPr/>
        </p:nvSpPr>
        <p:spPr>
          <a:xfrm>
            <a:off x="239712" y="147926"/>
            <a:ext cx="1217769" cy="461665"/>
          </a:xfrm>
          <a:prstGeom prst="rect">
            <a:avLst/>
          </a:prstGeom>
          <a:noFill/>
        </p:spPr>
        <p:txBody>
          <a:bodyPr wrap="none" rtlCol="0">
            <a:spAutoFit/>
          </a:bodyPr>
          <a:lstStyle/>
          <a:p>
            <a:r>
              <a:rPr lang="en-US" sz="2400" dirty="0">
                <a:solidFill>
                  <a:schemeClr val="accent6">
                    <a:lumMod val="75000"/>
                  </a:schemeClr>
                </a:solidFill>
              </a:rPr>
              <a:t>Prelude </a:t>
            </a:r>
          </a:p>
        </p:txBody>
      </p:sp>
      <p:pic>
        <p:nvPicPr>
          <p:cNvPr id="5122" name="Picture 2" descr="https://www.sefiles.net/merchant/190/images/site/concourscs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912" y="245813"/>
            <a:ext cx="3312414"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78512" y="2436158"/>
            <a:ext cx="2408352" cy="369332"/>
          </a:xfrm>
          <a:prstGeom prst="rect">
            <a:avLst/>
          </a:prstGeom>
          <a:noFill/>
        </p:spPr>
        <p:txBody>
          <a:bodyPr wrap="none" rtlCol="0">
            <a:spAutoFit/>
          </a:bodyPr>
          <a:lstStyle/>
          <a:p>
            <a:r>
              <a:rPr lang="en-US" dirty="0" smtClean="0"/>
              <a:t>Serotta Concourse CS </a:t>
            </a:r>
            <a:r>
              <a:rPr lang="en-US" dirty="0" err="1" smtClean="0"/>
              <a:t>Ti</a:t>
            </a:r>
            <a:endParaRPr lang="en-US" dirty="0"/>
          </a:p>
        </p:txBody>
      </p:sp>
    </p:spTree>
    <p:extLst>
      <p:ext uri="{BB962C8B-B14F-4D97-AF65-F5344CB8AC3E}">
        <p14:creationId xmlns:p14="http://schemas.microsoft.com/office/powerpoint/2010/main" val="32699009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works.   </a:t>
            </a:r>
          </a:p>
          <a:p>
            <a:endParaRPr lang="en-US" dirty="0"/>
          </a:p>
          <a:p>
            <a:r>
              <a:rPr lang="en-US" dirty="0"/>
              <a:t>This diversion brought back the enjoyment of cycling to me.  It brought variations from winds, temperatures, and altitude into the basement.  </a:t>
            </a:r>
          </a:p>
          <a:p>
            <a:endParaRPr lang="en-US" dirty="0"/>
          </a:p>
          <a:p>
            <a:r>
              <a:rPr lang="en-US" dirty="0"/>
              <a:t>I also enjoy programming and relearning math</a:t>
            </a:r>
          </a:p>
          <a:p>
            <a:endParaRPr lang="en-US" dirty="0"/>
          </a:p>
          <a:p>
            <a:r>
              <a:rPr lang="en-US" dirty="0"/>
              <a:t>It’s not about physical fitness although that is a side effect. The activity, I believe, also led to a low resting heart [bradycardia] rate (&lt;52 bpm).</a:t>
            </a:r>
          </a:p>
          <a:p>
            <a:endParaRPr lang="en-US" dirty="0"/>
          </a:p>
          <a:p>
            <a:r>
              <a:rPr lang="en-US" sz="4800" dirty="0"/>
              <a:t>Questions?</a:t>
            </a:r>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a:solidFill>
                  <a:schemeClr val="accent6">
                    <a:lumMod val="75000"/>
                  </a:schemeClr>
                </a:solidFill>
              </a:rPr>
              <a:t>Questions</a:t>
            </a:r>
          </a:p>
        </p:txBody>
      </p:sp>
    </p:spTree>
    <p:extLst>
      <p:ext uri="{BB962C8B-B14F-4D97-AF65-F5344CB8AC3E}">
        <p14:creationId xmlns:p14="http://schemas.microsoft.com/office/powerpoint/2010/main" val="1879849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a:t>Questions? </a:t>
            </a:r>
          </a:p>
          <a:p>
            <a:r>
              <a:rPr lang="en-US" dirty="0"/>
              <a:t>And/or</a:t>
            </a:r>
          </a:p>
          <a:p>
            <a:r>
              <a:rPr lang="en-US" dirty="0"/>
              <a:t>Watch Todd fly virtually from KGAI to KBWI [About 16 minutes]</a:t>
            </a:r>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Presenting</a:t>
            </a:r>
            <a:endParaRPr lang="en-US" dirty="0">
              <a:solidFill>
                <a:schemeClr val="accent6">
                  <a:lumMod val="75000"/>
                </a:schemeClr>
              </a:solidFill>
            </a:endParaRPr>
          </a:p>
          <a:p>
            <a:r>
              <a:rPr lang="en-US" dirty="0">
                <a:solidFill>
                  <a:schemeClr val="accent6">
                    <a:lumMod val="75000"/>
                  </a:schemeClr>
                </a:solidFill>
                <a:hlinkClick r:id="rId4" action="ppaction://hlinksldjump"/>
              </a:rPr>
              <a:t>Presentation Background</a:t>
            </a:r>
            <a:endParaRPr lang="en-US" dirty="0">
              <a:solidFill>
                <a:schemeClr val="accent6">
                  <a:lumMod val="75000"/>
                </a:schemeClr>
              </a:solidFill>
            </a:endParaRPr>
          </a:p>
          <a:p>
            <a:r>
              <a:rPr lang="en-US" dirty="0">
                <a:solidFill>
                  <a:schemeClr val="accent6">
                    <a:lumMod val="75000"/>
                  </a:schemeClr>
                </a:solidFill>
                <a:hlinkClick r:id="rId5" action="ppaction://hlinksldjump"/>
              </a:rPr>
              <a:t>Presentation Publicly Available</a:t>
            </a:r>
            <a:endParaRPr lang="en-US" dirty="0">
              <a:solidFill>
                <a:schemeClr val="accent6">
                  <a:lumMod val="75000"/>
                </a:schemeClr>
              </a:solidFill>
            </a:endParaRPr>
          </a:p>
          <a:p>
            <a:r>
              <a:rPr lang="en-US" dirty="0">
                <a:solidFill>
                  <a:schemeClr val="accent6">
                    <a:lumMod val="75000"/>
                  </a:schemeClr>
                </a:solidFill>
                <a:hlinkClick r:id="rId5" action="ppaction://hlinksldjump"/>
              </a:rPr>
              <a:t>How Todd Got Involved in Aviation</a:t>
            </a:r>
            <a:endParaRPr lang="en-US" dirty="0">
              <a:solidFill>
                <a:schemeClr val="accent6">
                  <a:lumMod val="75000"/>
                </a:schemeClr>
              </a:solidFill>
            </a:endParaRPr>
          </a:p>
          <a:p>
            <a:r>
              <a:rPr lang="en-US" dirty="0">
                <a:solidFill>
                  <a:schemeClr val="accent6">
                    <a:lumMod val="75000"/>
                  </a:schemeClr>
                </a:solidFill>
                <a:hlinkClick r:id="rId6" action="ppaction://hlinksldjump"/>
              </a:rPr>
              <a:t>More of Todd’s Aviation Background</a:t>
            </a:r>
            <a:endParaRPr lang="en-US" dirty="0">
              <a:solidFill>
                <a:schemeClr val="accent6">
                  <a:lumMod val="75000"/>
                </a:schemeClr>
              </a:solidFill>
            </a:endParaRPr>
          </a:p>
          <a:p>
            <a:r>
              <a:rPr lang="en-US" dirty="0" err="1">
                <a:solidFill>
                  <a:schemeClr val="accent6">
                    <a:lumMod val="75000"/>
                  </a:schemeClr>
                </a:solidFill>
                <a:hlinkClick r:id="rId7" action="ppaction://hlinksldjump"/>
              </a:rPr>
              <a:t>FlightGear</a:t>
            </a:r>
            <a:endParaRPr lang="en-US" dirty="0">
              <a:solidFill>
                <a:schemeClr val="accent6">
                  <a:lumMod val="75000"/>
                </a:schemeClr>
              </a:solidFill>
            </a:endParaRPr>
          </a:p>
          <a:p>
            <a:r>
              <a:rPr lang="en-US" dirty="0">
                <a:solidFill>
                  <a:schemeClr val="accent6">
                    <a:lumMod val="75000"/>
                  </a:schemeClr>
                </a:solidFill>
                <a:hlinkClick r:id="rId8" action="ppaction://hlinksldjump"/>
              </a:rPr>
              <a:t>Throttle Axis</a:t>
            </a:r>
            <a:endParaRPr lang="en-US" dirty="0">
              <a:solidFill>
                <a:schemeClr val="accent6">
                  <a:lumMod val="75000"/>
                </a:schemeClr>
              </a:solidFill>
            </a:endParaRPr>
          </a:p>
          <a:p>
            <a:r>
              <a:rPr lang="en-US" dirty="0">
                <a:solidFill>
                  <a:schemeClr val="accent6">
                    <a:lumMod val="75000"/>
                  </a:schemeClr>
                </a:solidFill>
                <a:hlinkClick r:id="rId9" action="ppaction://hlinksldjump"/>
              </a:rPr>
              <a:t>Todd’s Bike on a Trainer</a:t>
            </a:r>
            <a:endParaRPr lang="en-US" dirty="0">
              <a:solidFill>
                <a:schemeClr val="accent6">
                  <a:lumMod val="75000"/>
                </a:schemeClr>
              </a:solidFill>
            </a:endParaRPr>
          </a:p>
          <a:p>
            <a:r>
              <a:rPr lang="en-US" dirty="0">
                <a:solidFill>
                  <a:schemeClr val="accent6">
                    <a:lumMod val="75000"/>
                  </a:schemeClr>
                </a:solidFill>
                <a:hlinkClick r:id="rId10"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1"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2"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3"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3"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4" action="ppaction://hlinksldjump"/>
              </a:rPr>
              <a:t>Aircraft Control Surfaces</a:t>
            </a:r>
            <a:endParaRPr lang="en-US" dirty="0">
              <a:solidFill>
                <a:schemeClr val="accent6">
                  <a:lumMod val="75000"/>
                </a:schemeClr>
              </a:solidFill>
            </a:endParaRPr>
          </a:p>
          <a:p>
            <a:r>
              <a:rPr lang="en-US" dirty="0">
                <a:solidFill>
                  <a:schemeClr val="accent6">
                    <a:lumMod val="75000"/>
                  </a:schemeClr>
                </a:solidFill>
                <a:hlinkClick r:id="rId15" action="ppaction://hlinksldjump"/>
              </a:rPr>
              <a:t>Todd’s Email Address</a:t>
            </a:r>
            <a:endParaRPr lang="en-US" dirty="0">
              <a:solidFill>
                <a:schemeClr val="accent6">
                  <a:lumMod val="75000"/>
                </a:schemeClr>
              </a:solidFill>
            </a:endParaRPr>
          </a:p>
          <a:p>
            <a:r>
              <a:rPr lang="en-US" dirty="0">
                <a:solidFill>
                  <a:schemeClr val="accent6">
                    <a:lumMod val="75000"/>
                  </a:schemeClr>
                </a:solidFill>
                <a:hlinkClick r:id="rId16" action="ppaction://hlinksldjump"/>
              </a:rPr>
              <a:t>Constants</a:t>
            </a:r>
            <a:endParaRPr lang="en-US" dirty="0">
              <a:solidFill>
                <a:schemeClr val="accent6">
                  <a:lumMod val="75000"/>
                </a:schemeClr>
              </a:solidFill>
            </a:endParaRPr>
          </a:p>
          <a:p>
            <a:r>
              <a:rPr lang="en-US" dirty="0" err="1">
                <a:solidFill>
                  <a:schemeClr val="accent6">
                    <a:lumMod val="75000"/>
                  </a:schemeClr>
                </a:solidFill>
                <a:hlinkClick r:id="rId17" action="ppaction://hlinksldjump"/>
              </a:rPr>
              <a:t>SpeedGradient</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SpeedDelta</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MaxSpreed</a:t>
            </a:r>
            <a:endParaRPr lang="en-US" dirty="0">
              <a:solidFill>
                <a:schemeClr val="accent6">
                  <a:lumMod val="75000"/>
                </a:schemeClr>
              </a:solidFill>
            </a:endParaRPr>
          </a:p>
          <a:p>
            <a:r>
              <a:rPr lang="en-US" dirty="0">
                <a:solidFill>
                  <a:schemeClr val="accent6">
                    <a:lumMod val="75000"/>
                  </a:schemeClr>
                </a:solidFill>
                <a:hlinkClick r:id="rId18"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4462760"/>
          </a:xfrm>
          <a:prstGeom prst="rect">
            <a:avLst/>
          </a:prstGeom>
          <a:noFill/>
        </p:spPr>
        <p:txBody>
          <a:bodyPr wrap="none" rtlCol="0">
            <a:spAutoFit/>
          </a:bodyPr>
          <a:lstStyle/>
          <a:p>
            <a:r>
              <a:rPr lang="en-US" sz="3200" dirty="0"/>
              <a:t>What I did to present:</a:t>
            </a:r>
          </a:p>
          <a:p>
            <a:pPr lvl="1"/>
            <a:r>
              <a:rPr lang="en-US" dirty="0"/>
              <a:t>Wrote a batch file:</a:t>
            </a:r>
          </a:p>
          <a:p>
            <a:pPr lvl="2"/>
            <a:r>
              <a:rPr lang="en-US" dirty="0"/>
              <a:t>cd E:\CoolTermWin64Bit</a:t>
            </a:r>
          </a:p>
          <a:p>
            <a:pPr lvl="2"/>
            <a:r>
              <a:rPr lang="en-US" dirty="0"/>
              <a:t>start coolTerm.exe e:\coolTermWin64Bit\connection_settings_zero.stc</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a:p>
          <a:p>
            <a:pPr lvl="1"/>
            <a:endParaRPr lang="en-US" dirty="0"/>
          </a:p>
          <a:p>
            <a:pPr lvl="1"/>
            <a:r>
              <a:rPr lang="en-US" dirty="0"/>
              <a:t>Used </a:t>
            </a:r>
            <a:r>
              <a:rPr lang="en-US" dirty="0" err="1">
                <a:hlinkClick r:id="rId3"/>
              </a:rPr>
              <a:t>CoolTerm</a:t>
            </a:r>
            <a:r>
              <a:rPr lang="en-US" dirty="0"/>
              <a:t> to display Arduino Leonardo serial output</a:t>
            </a:r>
          </a:p>
          <a:p>
            <a:pPr lvl="1"/>
            <a:r>
              <a:rPr lang="en-US" dirty="0"/>
              <a:t>Used </a:t>
            </a:r>
            <a:r>
              <a:rPr lang="en-US" dirty="0" err="1">
                <a:hlinkClick r:id="rId4"/>
              </a:rPr>
              <a:t>ShowOff</a:t>
            </a:r>
            <a:r>
              <a:rPr lang="en-US" dirty="0"/>
              <a:t> to show user inputs in upper left of screen</a:t>
            </a:r>
          </a:p>
          <a:p>
            <a:pPr lvl="2"/>
            <a:r>
              <a:rPr lang="en-US" dirty="0">
                <a:hlinkClick r:id="rId4"/>
              </a:rPr>
              <a:t>https://www.dcmembers.com/skrommel/download/showoff/</a:t>
            </a:r>
            <a:endParaRPr lang="en-US" dirty="0"/>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a:solidFill>
                  <a:schemeClr val="accent6">
                    <a:lumMod val="75000"/>
                  </a:schemeClr>
                </a:solidFill>
              </a:rPr>
              <a:t>Presentation Mechanics</a:t>
            </a:r>
          </a:p>
        </p:txBody>
      </p:sp>
    </p:spTree>
    <p:extLst>
      <p:ext uri="{BB962C8B-B14F-4D97-AF65-F5344CB8AC3E}">
        <p14:creationId xmlns:p14="http://schemas.microsoft.com/office/powerpoint/2010/main" val="2244571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a:t>Heading</a:t>
            </a:r>
          </a:p>
          <a:p>
            <a:r>
              <a:rPr lang="en-US" dirty="0"/>
              <a:t>Altitude above ground</a:t>
            </a:r>
          </a:p>
          <a:p>
            <a:r>
              <a:rPr lang="en-US" dirty="0"/>
              <a:t>Altitude above sea level</a:t>
            </a:r>
          </a:p>
          <a:p>
            <a:r>
              <a:rPr lang="en-US" dirty="0"/>
              <a:t>Rudder (auto-</a:t>
            </a:r>
          </a:p>
          <a:p>
            <a:r>
              <a:rPr lang="en-US" dirty="0"/>
              <a:t>	coordination </a:t>
            </a:r>
          </a:p>
          <a:p>
            <a:r>
              <a:rPr lang="en-US" dirty="0"/>
              <a:t>	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destination</a:t>
            </a:r>
          </a:p>
          <a:p>
            <a:r>
              <a:rPr lang="en-US" dirty="0"/>
              <a:t>Throttle</a:t>
            </a:r>
          </a:p>
          <a:p>
            <a:endParaRPr lang="en-US" dirty="0"/>
          </a:p>
          <a:p>
            <a:endParaRPr lang="en-US" dirty="0"/>
          </a:p>
          <a:p>
            <a:endParaRPr lang="en-US" dirty="0"/>
          </a:p>
          <a:p>
            <a:endParaRPr lang="en-US" dirty="0"/>
          </a:p>
          <a:p>
            <a:r>
              <a:rPr lang="en-US" dirty="0"/>
              <a:t>Air speed (knots)</a:t>
            </a:r>
          </a:p>
          <a:p>
            <a:r>
              <a:rPr lang="en-US" dirty="0"/>
              <a:t>Aileron (and trim)</a:t>
            </a:r>
          </a:p>
          <a:p>
            <a:r>
              <a:rPr lang="en-US" dirty="0"/>
              <a:t>Elevator (and trim)</a:t>
            </a:r>
          </a:p>
          <a:p>
            <a:r>
              <a:rPr lang="en-US" dirty="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a:t>Pre-flight briefing</a:t>
            </a:r>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a:solidFill>
                  <a:schemeClr val="accent6">
                    <a:lumMod val="75000"/>
                  </a:schemeClr>
                </a:solidFill>
              </a:rPr>
              <a:t>Pre-flight Briefing</a:t>
            </a:r>
          </a:p>
        </p:txBody>
      </p:sp>
      <p:sp>
        <p:nvSpPr>
          <p:cNvPr id="4" name="TextBox 3"/>
          <p:cNvSpPr txBox="1"/>
          <p:nvPr/>
        </p:nvSpPr>
        <p:spPr>
          <a:xfrm>
            <a:off x="7796011" y="5273675"/>
            <a:ext cx="700833" cy="369332"/>
          </a:xfrm>
          <a:prstGeom prst="rect">
            <a:avLst/>
          </a:prstGeom>
          <a:noFill/>
        </p:spPr>
        <p:txBody>
          <a:bodyPr wrap="none" rtlCol="0">
            <a:spAutoFit/>
          </a:bodyPr>
          <a:lstStyle/>
          <a:p>
            <a:r>
              <a:rPr lang="en-US" dirty="0">
                <a:hlinkClick r:id="rId4" action="ppaction://hlinksldjump"/>
              </a:rPr>
              <a:t>video</a:t>
            </a:r>
            <a:endParaRPr lang="en-US" dirty="0"/>
          </a:p>
        </p:txBody>
      </p:sp>
    </p:spTree>
    <p:extLst>
      <p:ext uri="{BB962C8B-B14F-4D97-AF65-F5344CB8AC3E}">
        <p14:creationId xmlns:p14="http://schemas.microsoft.com/office/powerpoint/2010/main" val="1174116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p>
          <a:p>
            <a:pPr lvl="0" hangingPunct="0"/>
            <a:r>
              <a:rPr lang="en-US" dirty="0">
                <a:latin typeface="Liberation Sans" pitchFamily="18"/>
                <a:ea typeface="Noto Sans CJK SC" pitchFamily="2"/>
                <a:cs typeface="Lohit Devanagari" pitchFamily="2"/>
                <a:hlinkClick r:id="rId3"/>
              </a:rPr>
              <a:t>https://github.com/toddwestley/Arduinos-to-turn-equipped-bike-into-Joystick-with-throtle-axis</a:t>
            </a:r>
            <a:r>
              <a:rPr lang="en-US" dirty="0">
                <a:latin typeface="Liberation Sans" pitchFamily="18"/>
                <a:ea typeface="Noto Sans CJK SC" pitchFamily="2"/>
                <a:cs typeface="Lohit Devanagari" pitchFamily="2"/>
              </a:rPr>
              <a:t> so you can download these slides.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a:latin typeface="Liberation Sans" pitchFamily="18"/>
                <a:ea typeface="Noto Sans CJK SC" pitchFamily="2"/>
                <a:cs typeface="Lohit Devanagari" pitchFamily="2"/>
              </a:rPr>
              <a:t>Search on google for “</a:t>
            </a:r>
            <a:r>
              <a:rPr lang="en-US" sz="2800" dirty="0" err="1">
                <a:latin typeface="Liberation Sans" pitchFamily="18"/>
                <a:ea typeface="Noto Sans CJK SC" pitchFamily="2"/>
                <a:cs typeface="Lohit Devanagari" pitchFamily="2"/>
              </a:rPr>
              <a:t>toddwestley</a:t>
            </a:r>
            <a:r>
              <a:rPr lang="en-US" sz="2800" dirty="0">
                <a:latin typeface="Liberation Sans" pitchFamily="18"/>
                <a:ea typeface="Noto Sans CJK SC" pitchFamily="2"/>
                <a:cs typeface="Lohit Devanagari" pitchFamily="2"/>
              </a:rPr>
              <a:t> </a:t>
            </a:r>
            <a:r>
              <a:rPr lang="en-US" sz="2800" dirty="0" err="1">
                <a:latin typeface="Liberation Sans" pitchFamily="18"/>
                <a:ea typeface="Noto Sans CJK SC" pitchFamily="2"/>
                <a:cs typeface="Lohit Devanagari" pitchFamily="2"/>
              </a:rPr>
              <a:t>site:github.com</a:t>
            </a:r>
            <a:r>
              <a:rPr lang="en-US" sz="2800" dirty="0">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a:solidFill>
                  <a:schemeClr val="accent6">
                    <a:lumMod val="75000"/>
                  </a:schemeClr>
                </a:solidFill>
              </a:rPr>
              <a:t>Presentation Publicly Available</a:t>
            </a:r>
          </a:p>
        </p:txBody>
      </p:sp>
    </p:spTree>
    <p:extLst>
      <p:ext uri="{BB962C8B-B14F-4D97-AF65-F5344CB8AC3E}">
        <p14:creationId xmlns:p14="http://schemas.microsoft.com/office/powerpoint/2010/main" val="536227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a:hlinkClick r:id="rId2" action="ppaction://hlinkfile"/>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8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948014" y="5129831"/>
            <a:ext cx="619080" cy="369332"/>
          </a:xfrm>
          <a:prstGeom prst="rect">
            <a:avLst/>
          </a:prstGeom>
        </p:spPr>
        <p:txBody>
          <a:bodyPr wrap="none">
            <a:spAutoFit/>
          </a:bodyPr>
          <a:lstStyle/>
          <a:p>
            <a:r>
              <a:rPr lang="en-US" dirty="0">
                <a:solidFill>
                  <a:schemeClr val="accent6">
                    <a:lumMod val="75000"/>
                  </a:schemeClr>
                </a:solidFill>
                <a:hlinkClick r:id="rId6" action="ppaction://hlinksldjump"/>
              </a:rPr>
              <a:t>back</a:t>
            </a:r>
            <a:endParaRPr lang="en-US" dirty="0">
              <a:solidFill>
                <a:schemeClr val="accent6">
                  <a:lumMod val="75000"/>
                </a:schemeClr>
              </a:solidFill>
            </a:endParaRPr>
          </a:p>
        </p:txBody>
      </p:sp>
    </p:spTree>
    <p:extLst>
      <p:ext uri="{BB962C8B-B14F-4D97-AF65-F5344CB8AC3E}">
        <p14:creationId xmlns:p14="http://schemas.microsoft.com/office/powerpoint/2010/main" val="195868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a:t>What will Todd use to exhibit this feat?</a:t>
            </a:r>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(not shown; with speed sensor)</a:t>
            </a:r>
          </a:p>
          <a:p>
            <a:r>
              <a:rPr lang="en-US" sz="1600" dirty="0"/>
              <a:t>Fans (not shown)</a:t>
            </a:r>
          </a:p>
          <a:p>
            <a:r>
              <a:rPr lang="en-US" sz="1600" dirty="0"/>
              <a:t>Screen (not shown)</a:t>
            </a:r>
          </a:p>
          <a:p>
            <a:r>
              <a:rPr lang="en-US" sz="1600" dirty="0"/>
              <a:t>PC (not shown)</a:t>
            </a:r>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a:t>Starter list</a:t>
            </a:r>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a:t>Todd’s list</a:t>
            </a:r>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(not shown; with speed sensor)</a:t>
            </a:r>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a:t>Ironing board</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a:t>What if my laptop computer has </a:t>
            </a:r>
            <a:r>
              <a:rPr lang="en-US" dirty="0" err="1"/>
              <a:t>bluetooth</a:t>
            </a:r>
            <a:r>
              <a:rPr lang="en-US" dirty="0"/>
              <a:t> already!</a:t>
            </a:r>
          </a:p>
          <a:p>
            <a:pPr lvl="1"/>
            <a:r>
              <a:rPr lang="en-US" dirty="0"/>
              <a:t>Linux 	</a:t>
            </a:r>
            <a:r>
              <a:rPr lang="en-US" dirty="0">
                <a:sym typeface="Wingdings" panose="05000000000000000000" pitchFamily="2" charset="2"/>
              </a:rPr>
              <a:t> 	Great: I already wrote software (modified </a:t>
            </a:r>
            <a:r>
              <a:rPr lang="en-US" dirty="0" err="1">
                <a:sym typeface="Wingdings" panose="05000000000000000000" pitchFamily="2" charset="2"/>
              </a:rPr>
              <a:t>gatttool</a:t>
            </a:r>
            <a:r>
              <a:rPr lang="en-US" dirty="0">
                <a:sym typeface="Wingdings" panose="05000000000000000000" pitchFamily="2" charset="2"/>
              </a:rPr>
              <a:t>)</a:t>
            </a:r>
          </a:p>
          <a:p>
            <a:pPr lvl="5"/>
            <a:r>
              <a:rPr lang="en-US" b="1" dirty="0">
                <a:solidFill>
                  <a:srgbClr val="FF0000"/>
                </a:solidFill>
                <a:sym typeface="Wingdings" panose="05000000000000000000" pitchFamily="2" charset="2"/>
              </a:rPr>
              <a:t>	SUDO</a:t>
            </a:r>
            <a:r>
              <a:rPr lang="en-US" dirty="0">
                <a:sym typeface="Wingdings" panose="05000000000000000000" pitchFamily="2" charset="2"/>
              </a:rPr>
              <a:t> required each time the software is executed </a:t>
            </a:r>
          </a:p>
          <a:p>
            <a:pPr lvl="1"/>
            <a:r>
              <a:rPr lang="en-US" dirty="0">
                <a:sym typeface="Wingdings" panose="05000000000000000000" pitchFamily="2" charset="2"/>
              </a:rPr>
              <a:t>Windows 	 	I wrote software that Google suggests got a virus</a:t>
            </a:r>
          </a:p>
          <a:p>
            <a:pPr lvl="5"/>
            <a:r>
              <a:rPr lang="en-US" dirty="0">
                <a:sym typeface="Wingdings" panose="05000000000000000000" pitchFamily="2" charset="2"/>
              </a:rPr>
              <a:t>	Software written in </a:t>
            </a:r>
            <a:r>
              <a:rPr lang="en-US" dirty="0" err="1">
                <a:sym typeface="Wingdings" panose="05000000000000000000" pitchFamily="2" charset="2"/>
              </a:rPr>
              <a:t>VisualStudioCode</a:t>
            </a:r>
            <a:r>
              <a:rPr lang="en-US" dirty="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a:t>Todd resided here</a:t>
            </a:r>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a:solidFill>
                  <a:schemeClr val="accent6">
                    <a:lumMod val="75000"/>
                  </a:schemeClr>
                </a:solidFill>
              </a:rPr>
              <a:t>Justification Why Todd is Presenting</a:t>
            </a:r>
          </a:p>
        </p:txBody>
      </p:sp>
    </p:spTree>
    <p:extLst>
      <p:ext uri="{BB962C8B-B14F-4D97-AF65-F5344CB8AC3E}">
        <p14:creationId xmlns:p14="http://schemas.microsoft.com/office/powerpoint/2010/main" val="36163493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a:t>Possible questions:</a:t>
            </a:r>
          </a:p>
          <a:p>
            <a:pPr lvl="1"/>
            <a:r>
              <a:rPr lang="en-US" dirty="0"/>
              <a:t>Did you make a quiz so Ohio PE’s could earn a CEU?</a:t>
            </a:r>
          </a:p>
          <a:p>
            <a:pPr lvl="1"/>
            <a:r>
              <a:rPr lang="en-US" dirty="0"/>
              <a:t>Can you better illustrate/explain the math involved?</a:t>
            </a:r>
          </a:p>
          <a:p>
            <a:pPr lvl="2"/>
            <a:r>
              <a:rPr lang="en-US" dirty="0"/>
              <a:t>Could have used a Laplace transform?</a:t>
            </a:r>
          </a:p>
          <a:p>
            <a:pPr lvl="1"/>
            <a:r>
              <a:rPr lang="en-US" dirty="0"/>
              <a:t>Can you explain the parameters that dictate the throttle position?</a:t>
            </a:r>
          </a:p>
          <a:p>
            <a:pPr lvl="1"/>
            <a:r>
              <a:rPr lang="en-US" dirty="0"/>
              <a:t>Did you know trainer resistance fades during their use?  Did you take this into account?</a:t>
            </a:r>
          </a:p>
          <a:p>
            <a:pPr lvl="1"/>
            <a:r>
              <a:rPr lang="en-US" dirty="0"/>
              <a:t>How do turn on/off the glide slope indicator?</a:t>
            </a:r>
          </a:p>
          <a:p>
            <a:pPr lvl="1"/>
            <a:endParaRPr lang="en-US" dirty="0"/>
          </a:p>
          <a:p>
            <a:pPr lvl="1"/>
            <a:endParaRPr lang="en-US" dirty="0"/>
          </a:p>
        </p:txBody>
      </p:sp>
    </p:spTree>
    <p:extLst>
      <p:ext uri="{BB962C8B-B14F-4D97-AF65-F5344CB8AC3E}">
        <p14:creationId xmlns:p14="http://schemas.microsoft.com/office/powerpoint/2010/main" val="1798849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a:t>How can I do this?</a:t>
            </a:r>
          </a:p>
          <a:p>
            <a:pPr lvl="1"/>
            <a:r>
              <a:rPr lang="en-US" dirty="0"/>
              <a:t>Get a trainer, Wahoo sensor, Arduino Leonardo, Arduino Uno </a:t>
            </a:r>
            <a:r>
              <a:rPr lang="en-US" dirty="0" err="1"/>
              <a:t>Wifi</a:t>
            </a:r>
            <a:r>
              <a:rPr lang="en-US" dirty="0"/>
              <a:t> Rev2</a:t>
            </a:r>
          </a:p>
          <a:p>
            <a:pPr lvl="2"/>
            <a:r>
              <a:rPr lang="en-US" dirty="0"/>
              <a:t>You may want a 60mm OD x 3.5mm wide </a:t>
            </a:r>
            <a:r>
              <a:rPr lang="en-US" dirty="0" err="1"/>
              <a:t>o-ring</a:t>
            </a:r>
            <a:endParaRPr lang="en-US" dirty="0"/>
          </a:p>
          <a:p>
            <a:pPr lvl="2"/>
            <a:r>
              <a:rPr lang="en-US" dirty="0"/>
              <a:t>Get at least a something to absorb your sweat</a:t>
            </a:r>
          </a:p>
          <a:p>
            <a:pPr lvl="2"/>
            <a:r>
              <a:rPr lang="en-US" dirty="0"/>
              <a:t>Get bike trainer</a:t>
            </a:r>
          </a:p>
          <a:p>
            <a:pPr lvl="1"/>
            <a:r>
              <a:rPr lang="en-US" dirty="0"/>
              <a:t>Program the Arduinos</a:t>
            </a:r>
          </a:p>
          <a:p>
            <a:pPr lvl="1"/>
            <a:r>
              <a:rPr lang="en-US" dirty="0"/>
              <a:t>Make a desk to go over your bike on the trainer</a:t>
            </a:r>
          </a:p>
          <a:p>
            <a:pPr lvl="2"/>
            <a:r>
              <a:rPr lang="en-US" dirty="0"/>
              <a:t>Buy keyboard and water shield for the keyboard</a:t>
            </a:r>
          </a:p>
          <a:p>
            <a:pPr lvl="1"/>
            <a:r>
              <a:rPr lang="en-US" dirty="0"/>
              <a:t> Learn the MAC address of your Wahoo sensor</a:t>
            </a:r>
          </a:p>
          <a:p>
            <a:pPr lvl="2"/>
            <a:r>
              <a:rPr lang="en-US" dirty="0"/>
              <a:t>Use cell phone App </a:t>
            </a:r>
            <a:r>
              <a:rPr lang="en-US" dirty="0" err="1"/>
              <a:t>LightBlue</a:t>
            </a:r>
            <a:endParaRPr lang="en-US" dirty="0"/>
          </a:p>
          <a:p>
            <a:pPr lvl="1"/>
            <a:r>
              <a:rPr lang="en-US" dirty="0"/>
              <a:t>Rewrite the code of the Arduinos</a:t>
            </a:r>
          </a:p>
          <a:p>
            <a:pPr lvl="2"/>
            <a:r>
              <a:rPr lang="en-US" dirty="0"/>
              <a:t>You need the MAC address for the Uno </a:t>
            </a:r>
            <a:r>
              <a:rPr lang="en-US" dirty="0" err="1"/>
              <a:t>Wifi</a:t>
            </a:r>
            <a:r>
              <a:rPr lang="en-US" dirty="0"/>
              <a:t> Rev2</a:t>
            </a:r>
          </a:p>
          <a:p>
            <a:pPr lvl="2"/>
            <a:r>
              <a:rPr lang="en-US" dirty="0"/>
              <a:t>You need to set you parameters for Leonardo code</a:t>
            </a:r>
          </a:p>
          <a:p>
            <a:pPr lvl="3"/>
            <a:r>
              <a:rPr lang="en-US" dirty="0"/>
              <a:t>There is a spreadsheet embedded to help you</a:t>
            </a:r>
          </a:p>
          <a:p>
            <a:pPr lvl="3"/>
            <a:r>
              <a:rPr lang="en-US" dirty="0"/>
              <a:t>Ride the trainer for a exercise period of choice (I used 1 hour)</a:t>
            </a:r>
          </a:p>
          <a:p>
            <a:pPr lvl="1"/>
            <a:r>
              <a:rPr lang="en-US" dirty="0"/>
              <a:t>Learn to use flight simulator</a:t>
            </a:r>
          </a:p>
          <a:p>
            <a:pPr lvl="2"/>
            <a:r>
              <a:rPr lang="en-US" dirty="0"/>
              <a:t>KTTS in Florida is a 3 miles long by 300 feet wide!</a:t>
            </a:r>
          </a:p>
          <a:p>
            <a:pPr lvl="1"/>
            <a:r>
              <a:rPr lang="en-US" dirty="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a:t>What I did to present:</a:t>
            </a:r>
          </a:p>
          <a:p>
            <a:pPr lvl="1"/>
            <a:r>
              <a:rPr lang="en-US" dirty="0"/>
              <a:t>Wrote initial conditions for </a:t>
            </a:r>
            <a:r>
              <a:rPr lang="en-US" dirty="0" err="1"/>
              <a:t>FlightGear</a:t>
            </a:r>
            <a:r>
              <a:rPr lang="en-US" dirty="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--visibility=39496</a:t>
            </a:r>
          </a:p>
          <a:p>
            <a:pPr lvl="1"/>
            <a:r>
              <a:rPr lang="en-US" dirty="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2058"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a:t>--enable-</a:t>
            </a:r>
            <a:r>
              <a:rPr lang="en-US" dirty="0" err="1"/>
              <a:t>terrasync</a:t>
            </a:r>
            <a:endParaRPr lang="en-US" dirty="0"/>
          </a:p>
          <a:p>
            <a:r>
              <a:rPr lang="en-US" dirty="0"/>
              <a:t>--</a:t>
            </a:r>
            <a:r>
              <a:rPr lang="en-US" dirty="0" err="1"/>
              <a:t>fov</a:t>
            </a:r>
            <a:r>
              <a:rPr lang="en-US" dirty="0"/>
              <a:t>=54.4</a:t>
            </a:r>
          </a:p>
          <a:p>
            <a:r>
              <a:rPr lang="en-US" dirty="0"/>
              <a:t>--enable-auto-coordination</a:t>
            </a:r>
          </a:p>
          <a:p>
            <a:r>
              <a:rPr lang="en-US" dirty="0"/>
              <a:t>--disable-clouds</a:t>
            </a:r>
          </a:p>
          <a:p>
            <a:r>
              <a:rPr lang="en-US" dirty="0"/>
              <a:t>--visibility=39496</a:t>
            </a:r>
          </a:p>
        </p:txBody>
      </p:sp>
    </p:spTree>
    <p:extLst>
      <p:ext uri="{BB962C8B-B14F-4D97-AF65-F5344CB8AC3E}">
        <p14:creationId xmlns:p14="http://schemas.microsoft.com/office/powerpoint/2010/main" val="3061964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err="1">
                <a:latin typeface="Liberation Sans" pitchFamily="18"/>
                <a:ea typeface="Noto Sans CJK SC" pitchFamily="2"/>
                <a:cs typeface="Lohit Devanagari" pitchFamily="2"/>
              </a:rPr>
              <a:t>RawValue</a:t>
            </a:r>
            <a:r>
              <a:rPr lang="en-US" dirty="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Think 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your 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the bottom.  Water leaves that tank at a rate proportional to its height.  As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time goes on, the tank will reach a constant level.  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temperature) represents the resistance of your trainer.  As time passes, the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resistance decreases and you pedal faster.  This produces a 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 (i.e. difficult) equation whose solution includes an 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Annex</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What I did to make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Windows </a:t>
            </a:r>
            <a:r>
              <a:rPr lang="en-US" sz="1800" b="0" i="0" u="none" strike="noStrike" kern="1200" cap="none" dirty="0" err="1">
                <a:ln>
                  <a:noFill/>
                </a:ln>
                <a:latin typeface="Liberation Sans" pitchFamily="18"/>
                <a:ea typeface="Noto Sans CJK SC" pitchFamily="2"/>
                <a:cs typeface="Lohit Devanagari" pitchFamily="2"/>
              </a:rPr>
              <a:t>CoolTerm</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vs</a:t>
            </a:r>
            <a:r>
              <a:rPr lang="en-US" sz="1800" b="0" i="0" u="none" strike="noStrike" kern="1200" cap="none" dirty="0">
                <a:ln>
                  <a:noFill/>
                </a:ln>
                <a:latin typeface="Liberation Sans" pitchFamily="18"/>
                <a:ea typeface="Noto Sans CJK SC" pitchFamily="2"/>
                <a:cs typeface="Lohit Devanagari" pitchFamily="2"/>
              </a:rPr>
              <a:t> Linux script to record Serial Outpu</a:t>
            </a:r>
            <a:r>
              <a:rPr lang="en-US" dirty="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Comparison of joystick set up</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spellung</a:t>
            </a:r>
            <a:r>
              <a:rPr lang="en-US" sz="1800" b="0" i="0" u="none" strike="noStrike" kern="1200" cap="none" dirty="0">
                <a:ln>
                  <a:noFill/>
                </a:ln>
                <a:latin typeface="Liberation Sans" pitchFamily="18"/>
                <a:ea typeface="Noto Sans CJK SC" pitchFamily="2"/>
                <a:cs typeface="Lohit Devanagari" pitchFamily="2"/>
              </a:rPr>
              <a:t> error on </a:t>
            </a:r>
            <a:r>
              <a:rPr lang="en-US" sz="1800" b="0" i="0" u="none" strike="noStrike" kern="1200" cap="none" dirty="0" err="1">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a:t>Cost Analysis for potential end user</a:t>
            </a:r>
          </a:p>
          <a:p>
            <a:r>
              <a:rPr lang="en-US" dirty="0"/>
              <a:t>	Assumptions:  	Potential users have a bike only and will consider Windows 10 PC only.</a:t>
            </a:r>
          </a:p>
          <a:p>
            <a:r>
              <a:rPr lang="en-US" dirty="0"/>
              <a:t>			Amazon or </a:t>
            </a:r>
            <a:r>
              <a:rPr lang="en-US" dirty="0" err="1"/>
              <a:t>McMasterCarr</a:t>
            </a:r>
            <a:r>
              <a:rPr lang="en-US" dirty="0"/>
              <a:t> will be sole source of products </a:t>
            </a:r>
          </a:p>
          <a:p>
            <a:r>
              <a:rPr lang="en-US" dirty="0"/>
              <a:t>			Potential users have space for this stuff:</a:t>
            </a:r>
          </a:p>
          <a:p>
            <a:r>
              <a:rPr lang="en-US" dirty="0"/>
              <a:t>		</a:t>
            </a:r>
            <a:r>
              <a:rPr lang="en-US" dirty="0">
                <a:hlinkClick r:id="rId3"/>
              </a:rPr>
              <a:t>Trainer stand</a:t>
            </a:r>
            <a:r>
              <a:rPr lang="en-US" dirty="0"/>
              <a:t>					34.99</a:t>
            </a:r>
          </a:p>
          <a:p>
            <a:r>
              <a:rPr lang="en-US" dirty="0"/>
              <a:t>		</a:t>
            </a:r>
            <a:r>
              <a:rPr lang="en-US" dirty="0">
                <a:hlinkClick r:id="rId4"/>
              </a:rPr>
              <a:t>Desktop PC w/ Monitor</a:t>
            </a:r>
            <a:r>
              <a:rPr lang="en-US" dirty="0"/>
              <a:t>				131.50</a:t>
            </a:r>
          </a:p>
          <a:p>
            <a:r>
              <a:rPr lang="en-US" dirty="0"/>
              <a:t>		</a:t>
            </a:r>
            <a:r>
              <a:rPr lang="en-US" dirty="0" err="1">
                <a:hlinkClick r:id="rId5"/>
              </a:rPr>
              <a:t>Arduino</a:t>
            </a:r>
            <a:r>
              <a:rPr lang="en-US" dirty="0">
                <a:hlinkClick r:id="rId5"/>
              </a:rPr>
              <a:t> Leonardo</a:t>
            </a:r>
            <a:r>
              <a:rPr lang="en-US" dirty="0"/>
              <a:t> w/cable				14.99</a:t>
            </a:r>
          </a:p>
          <a:p>
            <a:r>
              <a:rPr lang="en-US" dirty="0"/>
              <a:t>		</a:t>
            </a:r>
            <a:r>
              <a:rPr lang="en-US" dirty="0" err="1">
                <a:hlinkClick r:id="rId6"/>
              </a:rPr>
              <a:t>Arduino</a:t>
            </a:r>
            <a:r>
              <a:rPr lang="en-US" dirty="0">
                <a:hlinkClick r:id="rId6"/>
              </a:rPr>
              <a:t> Uno </a:t>
            </a:r>
            <a:r>
              <a:rPr lang="en-US" dirty="0" err="1">
                <a:hlinkClick r:id="rId6"/>
              </a:rPr>
              <a:t>Wifi</a:t>
            </a:r>
            <a:r>
              <a:rPr lang="en-US" dirty="0">
                <a:hlinkClick r:id="rId6"/>
              </a:rPr>
              <a:t> Rev2 </a:t>
            </a:r>
            <a:r>
              <a:rPr lang="en-US" dirty="0"/>
              <a:t>(abx00021)			54.96</a:t>
            </a:r>
          </a:p>
          <a:p>
            <a:r>
              <a:rPr lang="en-US" dirty="0"/>
              <a:t>		</a:t>
            </a:r>
            <a:r>
              <a:rPr lang="en-US" dirty="0">
                <a:hlinkClick r:id="rId7"/>
              </a:rPr>
              <a:t>Wahoo Speed Sensor</a:t>
            </a:r>
            <a:r>
              <a:rPr lang="en-US" dirty="0"/>
              <a:t>				39.99</a:t>
            </a:r>
          </a:p>
          <a:p>
            <a:r>
              <a:rPr lang="en-US" dirty="0"/>
              <a:t>		</a:t>
            </a:r>
            <a:r>
              <a:rPr lang="en-US" dirty="0">
                <a:hlinkClick r:id="rId8"/>
              </a:rPr>
              <a:t>Fan</a:t>
            </a:r>
            <a:r>
              <a:rPr lang="en-US" dirty="0"/>
              <a:t>						39.99</a:t>
            </a:r>
          </a:p>
          <a:p>
            <a:r>
              <a:rPr lang="en-US" dirty="0"/>
              <a:t>		</a:t>
            </a:r>
            <a:r>
              <a:rPr lang="en-US" dirty="0">
                <a:hlinkClick r:id="rId9"/>
              </a:rPr>
              <a:t>4 port USB port</a:t>
            </a:r>
            <a:r>
              <a:rPr lang="en-US" dirty="0"/>
              <a:t> w/ power switches			16.95</a:t>
            </a:r>
          </a:p>
          <a:p>
            <a:r>
              <a:rPr lang="en-US" dirty="0"/>
              <a:t>		</a:t>
            </a:r>
            <a:r>
              <a:rPr lang="en-US" dirty="0">
                <a:hlinkClick r:id="rId10"/>
              </a:rPr>
              <a:t>Keyboard cover</a:t>
            </a:r>
            <a:r>
              <a:rPr lang="en-US" dirty="0"/>
              <a:t> </a:t>
            </a:r>
            <a:r>
              <a:rPr lang="en-US" dirty="0">
                <a:solidFill>
                  <a:srgbClr val="FF0000"/>
                </a:solidFill>
              </a:rPr>
              <a:t>*must match PC’s keyboard!		</a:t>
            </a:r>
            <a:r>
              <a:rPr lang="en-US" dirty="0"/>
              <a:t>13.99</a:t>
            </a:r>
          </a:p>
          <a:p>
            <a:r>
              <a:rPr lang="en-US" dirty="0"/>
              <a:t>		</a:t>
            </a:r>
            <a:r>
              <a:rPr lang="en-US" dirty="0">
                <a:hlinkClick r:id="rId11"/>
              </a:rPr>
              <a:t>Trainer Sweat Guard</a:t>
            </a:r>
            <a:r>
              <a:rPr lang="en-US" dirty="0"/>
              <a:t>				9.99</a:t>
            </a:r>
          </a:p>
          <a:p>
            <a:r>
              <a:rPr lang="en-US" dirty="0"/>
              <a:t>		</a:t>
            </a:r>
            <a:r>
              <a:rPr lang="en-US" dirty="0">
                <a:solidFill>
                  <a:srgbClr val="92D050"/>
                </a:solidFill>
              </a:rPr>
              <a:t>80/20 Material to make shelf to go over handle bars	234.75</a:t>
            </a:r>
            <a:r>
              <a:rPr lang="en-US" dirty="0"/>
              <a:t>				</a:t>
            </a:r>
            <a:r>
              <a:rPr lang="en-US" dirty="0">
                <a:hlinkClick r:id="rId12"/>
              </a:rPr>
              <a:t>Arduino Jumper Wires</a:t>
            </a:r>
            <a:r>
              <a:rPr lang="en-US" dirty="0"/>
              <a:t> [you should be able to find these!]	1.99</a:t>
            </a:r>
          </a:p>
          <a:p>
            <a:r>
              <a:rPr lang="en-US" dirty="0"/>
              <a:t>		</a:t>
            </a:r>
            <a:r>
              <a:rPr lang="en-US" dirty="0">
                <a:hlinkClick r:id="rId13"/>
              </a:rPr>
              <a:t>USB cable for </a:t>
            </a:r>
            <a:r>
              <a:rPr lang="en-US" dirty="0" err="1">
                <a:hlinkClick r:id="rId13"/>
              </a:rPr>
              <a:t>Arduino</a:t>
            </a:r>
            <a:r>
              <a:rPr lang="en-US" dirty="0">
                <a:hlinkClick r:id="rId13"/>
              </a:rPr>
              <a:t> Uno</a:t>
            </a:r>
            <a:r>
              <a:rPr lang="en-US" dirty="0"/>
              <a:t>				6.99</a:t>
            </a:r>
          </a:p>
          <a:p>
            <a:r>
              <a:rPr lang="en-US" dirty="0"/>
              <a:t>						Total		651.08+shipping</a:t>
            </a:r>
          </a:p>
          <a:p>
            <a:r>
              <a:rPr lang="en-US" dirty="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a:t>234.75</a:t>
            </a:r>
          </a:p>
        </p:txBody>
      </p:sp>
    </p:spTree>
    <p:extLst>
      <p:ext uri="{BB962C8B-B14F-4D97-AF65-F5344CB8AC3E}">
        <p14:creationId xmlns:p14="http://schemas.microsoft.com/office/powerpoint/2010/main" val="4108475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a:hlinkClick r:id="rId5"/>
              </a:rPr>
              <a:t>200 km ride around European Lake Constance</a:t>
            </a:r>
            <a:endParaRPr lang="en-US" dirty="0"/>
          </a:p>
          <a:p>
            <a:r>
              <a:rPr lang="en-US" dirty="0"/>
              <a:t>while I worked in Switzerland for 6 months.</a:t>
            </a:r>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 </a:t>
            </a:r>
            <a:r>
              <a:rPr lang="en-US" dirty="0">
                <a:hlinkClick r:id="rId6"/>
              </a:rPr>
              <a:t>Triathlon</a:t>
            </a:r>
            <a:endParaRPr lang="en-US" dirty="0"/>
          </a:p>
          <a:p>
            <a:r>
              <a:rPr lang="en-US" dirty="0"/>
              <a:t>In Vermillion Ohio</a:t>
            </a:r>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a:t>Lake Constance</a:t>
            </a:r>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a:solidFill>
                  <a:schemeClr val="accent6">
                    <a:lumMod val="75000"/>
                  </a:schemeClr>
                </a:solidFill>
              </a:rPr>
              <a:t>Presentation Background</a:t>
            </a:r>
          </a:p>
        </p:txBody>
      </p:sp>
    </p:spTree>
    <p:extLst>
      <p:ext uri="{BB962C8B-B14F-4D97-AF65-F5344CB8AC3E}">
        <p14:creationId xmlns:p14="http://schemas.microsoft.com/office/powerpoint/2010/main" val="18355901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a:t>I rode a trainer stand, prior to Oct 29, 2014.  After that day I rode that a trainer stand for a few weeks before I severed the shaft leading to the trainer stand’s fly wheel.  I also used that trainer to control the throttle axis with a </a:t>
            </a:r>
            <a:r>
              <a:rPr lang="en-US" dirty="0">
                <a:hlinkClick r:id="rId3"/>
              </a:rPr>
              <a:t>USB-1208LS</a:t>
            </a:r>
            <a:r>
              <a:rPr lang="en-US" dirty="0"/>
              <a:t>.  I already had an affinity for the Linux PC I have – I was frugal and liked to program.</a:t>
            </a:r>
          </a:p>
          <a:p>
            <a:r>
              <a:rPr lang="en-US" dirty="0" err="1"/>
              <a:t>Arduino</a:t>
            </a:r>
            <a:r>
              <a:rPr lang="en-US" dirty="0"/>
              <a:t> are open source and appeal to hobbyists:  I challenge you to find a more economical alternative.</a:t>
            </a:r>
          </a:p>
          <a:p>
            <a:r>
              <a:rPr lang="en-US" dirty="0"/>
              <a:t>Cheaper ANT+ speed sensors are available.  I am unwilling to deviate.</a:t>
            </a:r>
          </a:p>
          <a:p>
            <a:r>
              <a:rPr lang="en-US" dirty="0"/>
              <a:t>In Elyria, I kept my apartment at 55°F – the furnace was loud; the lease did not allow me to go lower.  When I moved back home, other residents preferred a warmer temperature.  I try not sweat.</a:t>
            </a:r>
          </a:p>
          <a:p>
            <a:r>
              <a:rPr lang="en-US" dirty="0"/>
              <a:t>I did not know how to find a shelf:  I built one from materials I knew about.  Surely you can find a cheaper alternative.</a:t>
            </a:r>
          </a:p>
          <a:p>
            <a:r>
              <a:rPr lang="en-US" dirty="0"/>
              <a:t>From the USB-1208LS, I had a type B USB cable for the </a:t>
            </a:r>
            <a:r>
              <a:rPr lang="en-US" dirty="0" err="1"/>
              <a:t>Arduino</a:t>
            </a:r>
            <a:r>
              <a:rPr lang="en-US" dirty="0"/>
              <a:t> Uno </a:t>
            </a:r>
            <a:r>
              <a:rPr lang="en-US" dirty="0" err="1"/>
              <a:t>Wifi</a:t>
            </a:r>
            <a:r>
              <a:rPr lang="en-US" dirty="0"/>
              <a:t> Rev2</a:t>
            </a:r>
          </a:p>
          <a:p>
            <a:r>
              <a:rPr lang="en-US" dirty="0"/>
              <a:t>I have oodles of jumper wires: if you need some, come by my residence and I will give you some.</a:t>
            </a:r>
          </a:p>
          <a:p>
            <a:endParaRPr lang="en-US" dirty="0"/>
          </a:p>
          <a:p>
            <a:endParaRPr lang="en-US" dirty="0"/>
          </a:p>
          <a:p>
            <a:r>
              <a:rPr lang="en-US" dirty="0"/>
              <a:t> </a:t>
            </a:r>
          </a:p>
        </p:txBody>
      </p:sp>
    </p:spTree>
    <p:extLst>
      <p:ext uri="{BB962C8B-B14F-4D97-AF65-F5344CB8AC3E}">
        <p14:creationId xmlns:p14="http://schemas.microsoft.com/office/powerpoint/2010/main" val="626482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a:t>Comparison of Joystick configurations – Windows, Microsoft takes credit.</a:t>
            </a:r>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a:t>Comparison of Joystick configurations – Linux, </a:t>
            </a:r>
            <a:r>
              <a:rPr lang="en-US" dirty="0" err="1"/>
              <a:t>Arduino</a:t>
            </a:r>
            <a:r>
              <a:rPr lang="en-US" dirty="0"/>
              <a:t> LLC takes credit</a:t>
            </a:r>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a:latin typeface="Liberation Sans" pitchFamily="18"/>
                <a:ea typeface="Noto Sans CJK SC" pitchFamily="2"/>
                <a:cs typeface="Lohit Devanagari" pitchFamily="2"/>
              </a:rPr>
              <a:t>What I did to make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run on Windows – two missing DLLs</a:t>
            </a:r>
          </a:p>
          <a:p>
            <a:pPr lvl="0" hangingPunct="0"/>
            <a:r>
              <a:rPr lang="en-US" dirty="0">
                <a:latin typeface="Liberation Sans" pitchFamily="18"/>
                <a:ea typeface="Noto Sans CJK SC" pitchFamily="2"/>
                <a:cs typeface="Lohit Devanagari" pitchFamily="2"/>
              </a:rPr>
              <a:t>	vcruntime140_1.dll	--	followed instructions on YouTube</a:t>
            </a:r>
          </a:p>
          <a:p>
            <a:pPr lvl="0" hangingPunct="0"/>
            <a:r>
              <a:rPr lang="en-US" dirty="0">
                <a:latin typeface="Liberation Sans" pitchFamily="18"/>
                <a:ea typeface="Noto Sans CJK SC" pitchFamily="2"/>
                <a:cs typeface="Lohit Devanagari" pitchFamily="2"/>
              </a:rPr>
              <a:t>	msvcp140.dll 	--	found on hard drive and copied </a:t>
            </a:r>
          </a:p>
          <a:p>
            <a:pPr lvl="0" hangingPunct="0"/>
            <a:r>
              <a:rPr lang="en-US" dirty="0">
                <a:latin typeface="Liberation Sans" pitchFamily="18"/>
                <a:ea typeface="Noto Sans CJK SC" pitchFamily="2"/>
                <a:cs typeface="Lohit Devanagari" pitchFamily="2"/>
              </a:rPr>
              <a:t>				into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directory</a:t>
            </a:r>
          </a:p>
          <a:p>
            <a:pPr lvl="0" hangingPunct="0"/>
            <a:r>
              <a:rPr lang="en-US" dirty="0">
                <a:latin typeface="Liberation Sans" pitchFamily="18"/>
                <a:ea typeface="Noto Sans CJK SC" pitchFamily="2"/>
                <a:cs typeface="Lohit Devanagari" pitchFamily="2"/>
              </a:rPr>
              <a:t>If I did this over again, I would install and run </a:t>
            </a:r>
            <a:r>
              <a:rPr lang="en-US" dirty="0" err="1">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first, then </a:t>
            </a:r>
            <a:r>
              <a:rPr lang="en-US" dirty="0" err="1">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a:t>I like to </a:t>
            </a:r>
            <a:r>
              <a:rPr lang="en-US" b="1" dirty="0"/>
              <a:t>see</a:t>
            </a:r>
            <a:r>
              <a:rPr lang="en-US" dirty="0"/>
              <a:t> and </a:t>
            </a:r>
            <a:r>
              <a:rPr lang="en-US" b="1" dirty="0"/>
              <a:t>have a record </a:t>
            </a:r>
            <a:r>
              <a:rPr lang="en-US" dirty="0"/>
              <a:t>of the Serial Output from the Leonardo.  On </a:t>
            </a:r>
            <a:r>
              <a:rPr lang="en-US" dirty="0" err="1"/>
              <a:t>linux</a:t>
            </a:r>
            <a:r>
              <a:rPr lang="en-US" dirty="0"/>
              <a:t>, I use this script file </a:t>
            </a:r>
          </a:p>
          <a:p>
            <a:r>
              <a:rPr lang="en-US" dirty="0"/>
              <a:t>		[batch file]:</a:t>
            </a:r>
          </a:p>
          <a:p>
            <a:r>
              <a:rPr lang="en-US" dirty="0"/>
              <a:t>	PREFIX=Arduino_from_20</a:t>
            </a:r>
          </a:p>
          <a:p>
            <a:r>
              <a:rPr lang="en-US" dirty="0"/>
              <a:t>	SUFFIX=.txt</a:t>
            </a:r>
          </a:p>
          <a:p>
            <a:r>
              <a:rPr lang="en-US" dirty="0"/>
              <a:t>	TIMEDATENOW=$PREFIX$( date +%</a:t>
            </a:r>
            <a:r>
              <a:rPr lang="en-US" dirty="0" err="1"/>
              <a:t>y_%m_%d_%s</a:t>
            </a:r>
            <a:r>
              <a:rPr lang="en-US" dirty="0"/>
              <a:t>)$SUFFIX</a:t>
            </a:r>
          </a:p>
          <a:p>
            <a:r>
              <a:rPr lang="en-US" dirty="0"/>
              <a:t>	</a:t>
            </a:r>
            <a:r>
              <a:rPr lang="en-US" dirty="0" err="1"/>
              <a:t>stty</a:t>
            </a:r>
            <a:r>
              <a:rPr lang="en-US" dirty="0"/>
              <a:t> -F /</a:t>
            </a:r>
            <a:r>
              <a:rPr lang="en-US" dirty="0" err="1"/>
              <a:t>dev</a:t>
            </a:r>
            <a:r>
              <a:rPr lang="en-US" dirty="0"/>
              <a:t>/ttyACM0 raw 9600</a:t>
            </a:r>
          </a:p>
          <a:p>
            <a:r>
              <a:rPr lang="en-US" dirty="0"/>
              <a:t>	cat /</a:t>
            </a:r>
            <a:r>
              <a:rPr lang="en-US" dirty="0" err="1"/>
              <a:t>dev</a:t>
            </a:r>
            <a:r>
              <a:rPr lang="en-US" dirty="0"/>
              <a:t>/ttyACM0 2&gt;&amp;1 | tee $TIMEDATENOW</a:t>
            </a:r>
          </a:p>
          <a:p>
            <a:endParaRPr lang="en-US" dirty="0"/>
          </a:p>
          <a:p>
            <a:r>
              <a:rPr lang="en-US" dirty="0"/>
              <a:t>The same can be accomplished on Windows by using </a:t>
            </a:r>
            <a:r>
              <a:rPr lang="en-US" dirty="0" err="1"/>
              <a:t>CoolTerm</a:t>
            </a:r>
            <a:r>
              <a:rPr lang="en-US" dirty="0"/>
              <a:t>…</a:t>
            </a:r>
          </a:p>
        </p:txBody>
      </p:sp>
    </p:spTree>
    <p:extLst>
      <p:ext uri="{BB962C8B-B14F-4D97-AF65-F5344CB8AC3E}">
        <p14:creationId xmlns:p14="http://schemas.microsoft.com/office/powerpoint/2010/main" val="781935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a:t>Download and install </a:t>
            </a:r>
            <a:r>
              <a:rPr lang="en-US" dirty="0" err="1">
                <a:hlinkClick r:id="rId3"/>
              </a:rPr>
              <a:t>coolterm</a:t>
            </a:r>
            <a:endParaRPr lang="en-US" dirty="0"/>
          </a:p>
          <a:p>
            <a:r>
              <a:rPr lang="en-US" dirty="0"/>
              <a:t>	launch cool term</a:t>
            </a:r>
          </a:p>
          <a:p>
            <a:r>
              <a:rPr lang="en-US" dirty="0"/>
              <a:t>	click options</a:t>
            </a:r>
          </a:p>
          <a:p>
            <a:endParaRPr lang="en-US" dirty="0"/>
          </a:p>
          <a:p>
            <a:endParaRPr lang="en-US" dirty="0"/>
          </a:p>
          <a:p>
            <a:endParaRPr lang="en-US" dirty="0"/>
          </a:p>
          <a:p>
            <a:r>
              <a:rPr lang="en-US" dirty="0"/>
              <a:t>	Select Leonardo port</a:t>
            </a:r>
          </a:p>
          <a:p>
            <a:r>
              <a:rPr lang="en-US" dirty="0"/>
              <a:t>	you can learn this from the </a:t>
            </a:r>
          </a:p>
          <a:p>
            <a:r>
              <a:rPr lang="en-US" dirty="0"/>
              <a:t>		</a:t>
            </a:r>
            <a:r>
              <a:rPr lang="en-US" dirty="0" err="1"/>
              <a:t>Arduino</a:t>
            </a:r>
            <a:r>
              <a:rPr lang="en-US" dirty="0"/>
              <a:t> IDE</a:t>
            </a:r>
          </a:p>
          <a:p>
            <a:endParaRPr lang="en-US" dirty="0"/>
          </a:p>
          <a:p>
            <a:endParaRPr lang="en-US" dirty="0"/>
          </a:p>
          <a:p>
            <a:endParaRPr lang="en-US" dirty="0"/>
          </a:p>
          <a:p>
            <a:r>
              <a:rPr lang="en-US" dirty="0"/>
              <a:t>	Click fonts</a:t>
            </a:r>
          </a:p>
          <a:p>
            <a:r>
              <a:rPr lang="en-US" dirty="0"/>
              <a:t>	change font size to as desired</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a:t>Click connection menu &gt;&gt; capture to Text/Binary File &gt;&gt; start</a:t>
            </a:r>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a:t>Select a name as prompted…</a:t>
            </a:r>
          </a:p>
          <a:p>
            <a:r>
              <a:rPr lang="en-US" dirty="0"/>
              <a:t>Click connect</a:t>
            </a:r>
          </a:p>
          <a:p>
            <a:endParaRPr lang="en-US" dirty="0"/>
          </a:p>
          <a:p>
            <a:r>
              <a:rPr lang="en-US" dirty="0"/>
              <a:t>Plug USB cable into Uno </a:t>
            </a:r>
            <a:r>
              <a:rPr lang="en-US" dirty="0" err="1"/>
              <a:t>Wifi</a:t>
            </a:r>
            <a:r>
              <a:rPr lang="en-US" dirty="0"/>
              <a:t> Rev 2 </a:t>
            </a:r>
            <a:r>
              <a:rPr lang="en-US" dirty="0" err="1"/>
              <a:t>Arduino</a:t>
            </a:r>
            <a:r>
              <a:rPr lang="en-US" dirty="0"/>
              <a:t> (this causes the </a:t>
            </a:r>
            <a:r>
              <a:rPr lang="en-US" dirty="0" err="1"/>
              <a:t>Arduino</a:t>
            </a:r>
            <a:r>
              <a:rPr lang="en-US" dirty="0"/>
              <a:t> to restart)</a:t>
            </a:r>
          </a:p>
          <a:p>
            <a:endParaRPr lang="en-US" dirty="0"/>
          </a:p>
          <a:p>
            <a:r>
              <a:rPr lang="en-US" dirty="0"/>
              <a:t>Start </a:t>
            </a:r>
            <a:r>
              <a:rPr lang="en-US" dirty="0" err="1"/>
              <a:t>FlightGear</a:t>
            </a:r>
            <a:r>
              <a:rPr lang="en-US" dirty="0"/>
              <a:t>, select departure airport, etc.  …get past launcher, </a:t>
            </a:r>
          </a:p>
          <a:p>
            <a:r>
              <a:rPr lang="en-US" dirty="0"/>
              <a:t>	after cockpit is visible… Start pedaling – Serial Output data will appear, </a:t>
            </a:r>
          </a:p>
          <a:p>
            <a:endParaRPr lang="en-US" dirty="0"/>
          </a:p>
          <a:p>
            <a:r>
              <a:rPr lang="en-US" dirty="0"/>
              <a:t>When ride is complete…</a:t>
            </a:r>
          </a:p>
          <a:p>
            <a:r>
              <a:rPr lang="en-US" dirty="0"/>
              <a:t>	Unplug the Uno </a:t>
            </a:r>
            <a:r>
              <a:rPr lang="en-US" dirty="0" err="1"/>
              <a:t>Wifi</a:t>
            </a:r>
            <a:r>
              <a:rPr lang="en-US" dirty="0"/>
              <a:t> Rev 2</a:t>
            </a:r>
          </a:p>
          <a:p>
            <a:r>
              <a:rPr lang="en-US" dirty="0"/>
              <a:t>	Connection &gt;&gt; Capture to Text/Binary File &gt;&gt; stop</a:t>
            </a:r>
          </a:p>
          <a:p>
            <a:r>
              <a:rPr lang="en-US" dirty="0"/>
              <a:t>	Disconnect Serial</a:t>
            </a:r>
          </a:p>
          <a:p>
            <a:r>
              <a:rPr lang="en-US" dirty="0"/>
              <a:t>	Quit – Don’t save settings</a:t>
            </a:r>
          </a:p>
          <a:p>
            <a:r>
              <a:rPr lang="en-US" dirty="0"/>
              <a:t>If desired, analyze the ride to (Select </a:t>
            </a:r>
            <a:r>
              <a:rPr lang="en-US" dirty="0" err="1"/>
              <a:t>topSpeed</a:t>
            </a:r>
            <a:r>
              <a:rPr lang="en-US" dirty="0"/>
              <a:t>, </a:t>
            </a:r>
            <a:r>
              <a:rPr lang="en-US" dirty="0" err="1"/>
              <a:t>deltaSpeed</a:t>
            </a:r>
            <a:r>
              <a:rPr lang="en-US" dirty="0"/>
              <a:t>, and </a:t>
            </a:r>
            <a:r>
              <a:rPr lang="en-US" dirty="0" err="1"/>
              <a:t>speedGradient</a:t>
            </a:r>
            <a:r>
              <a:rPr lang="en-US" dirty="0"/>
              <a:t>)</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a:t>Went </a:t>
            </a:r>
            <a:r>
              <a:rPr lang="en-US" dirty="0" smtClean="0"/>
              <a:t>to a few airshow s in </a:t>
            </a:r>
            <a:r>
              <a:rPr lang="en-US" dirty="0"/>
              <a:t>Oshkosh, WI with Uncle Steve when I was young.</a:t>
            </a:r>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a:t>When I was older, I worked on Steve’s project to build Piper Cub from plans.</a:t>
            </a:r>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a:solidFill>
                  <a:schemeClr val="accent6">
                    <a:lumMod val="75000"/>
                  </a:schemeClr>
                </a:solidFill>
              </a:rPr>
              <a:t>How Todd Got Involved in Aviation</a:t>
            </a:r>
          </a:p>
        </p:txBody>
      </p:sp>
    </p:spTree>
    <p:extLst>
      <p:ext uri="{BB962C8B-B14F-4D97-AF65-F5344CB8AC3E}">
        <p14:creationId xmlns:p14="http://schemas.microsoft.com/office/powerpoint/2010/main" val="4475804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a:t>startApps</a:t>
            </a:r>
            <a:r>
              <a:rPr lang="en-US" dirty="0"/>
              <a:t> batch file used</a:t>
            </a:r>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3082"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p>
          <a:p>
            <a:pPr lvl="0" hangingPunct="0"/>
            <a:r>
              <a:rPr lang="en-US" dirty="0">
                <a:latin typeface="Liberation Sans" pitchFamily="18"/>
                <a:ea typeface="Noto Sans CJK SC" pitchFamily="2"/>
                <a:cs typeface="Lohit Devanagari" pitchFamily="2"/>
                <a:hlinkClick r:id="rId3"/>
              </a:rPr>
              <a:t>https://github.com/toddwestley/Arduinos-to-turn-equipped-bike-into-Joystick-with-throtle-axis</a:t>
            </a:r>
            <a:r>
              <a:rPr lang="en-US" dirty="0">
                <a:latin typeface="Liberation Sans" pitchFamily="18"/>
                <a:ea typeface="Noto Sans CJK SC" pitchFamily="2"/>
                <a:cs typeface="Lohit Devanagari" pitchFamily="2"/>
              </a:rPr>
              <a:t> so you can download these slides.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a:latin typeface="Liberation Sans" pitchFamily="18"/>
                <a:ea typeface="Noto Sans CJK SC" pitchFamily="2"/>
                <a:cs typeface="Lohit Devanagari" pitchFamily="2"/>
              </a:rPr>
              <a:t>Search on google for “</a:t>
            </a:r>
            <a:r>
              <a:rPr lang="en-US" sz="2800" dirty="0" err="1">
                <a:latin typeface="Liberation Sans" pitchFamily="18"/>
                <a:ea typeface="Noto Sans CJK SC" pitchFamily="2"/>
                <a:cs typeface="Lohit Devanagari" pitchFamily="2"/>
              </a:rPr>
              <a:t>toddwestley</a:t>
            </a:r>
            <a:r>
              <a:rPr lang="en-US" sz="2800" dirty="0">
                <a:latin typeface="Liberation Sans" pitchFamily="18"/>
                <a:ea typeface="Noto Sans CJK SC" pitchFamily="2"/>
                <a:cs typeface="Lohit Devanagari" pitchFamily="2"/>
              </a:rPr>
              <a:t> </a:t>
            </a:r>
            <a:r>
              <a:rPr lang="en-US" sz="2800" dirty="0" err="1">
                <a:latin typeface="Liberation Sans" pitchFamily="18"/>
                <a:ea typeface="Noto Sans CJK SC" pitchFamily="2"/>
                <a:cs typeface="Lohit Devanagari" pitchFamily="2"/>
              </a:rPr>
              <a:t>site:github.com</a:t>
            </a:r>
            <a:r>
              <a:rPr lang="en-US" sz="2800" dirty="0">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Summary: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Playing 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In combination, they lead to a palatable activity for me.</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This presentation is about my quirky leisure activity.</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a:t>It all began when my Uncle Steve was building a Piper cub from scratch while I lived in Ohio.  In the winter, it was too cold for me to ride my bike outside.  I rode a trainer, </a:t>
            </a:r>
            <a:r>
              <a:rPr lang="en-US" b="1" i="1" dirty="0"/>
              <a:t>but it was boring</a:t>
            </a:r>
            <a:r>
              <a:rPr lang="en-US" dirty="0"/>
              <a:t>.  Than I decided to couple that with playing a flight simulator that had a piper cub aircraft.  I used as USB-1208LS to capture the “:speed” of my rear wheel and my PC translated that into a throttle position.  At that point, I got in the habit of virtually flying.</a:t>
            </a:r>
          </a:p>
        </p:txBody>
      </p:sp>
    </p:spTree>
    <p:extLst>
      <p:ext uri="{BB962C8B-B14F-4D97-AF65-F5344CB8AC3E}">
        <p14:creationId xmlns:p14="http://schemas.microsoft.com/office/powerpoint/2010/main" val="376934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4106"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a:t>Hamm’s suggestions</a:t>
            </a:r>
          </a:p>
          <a:p>
            <a:pPr lvl="1"/>
            <a:r>
              <a:rPr lang="en-US" dirty="0"/>
              <a:t>Header each slide</a:t>
            </a:r>
          </a:p>
          <a:p>
            <a:pPr lvl="1"/>
            <a:r>
              <a:rPr lang="en-US" dirty="0"/>
              <a:t>Should </a:t>
            </a:r>
            <a:r>
              <a:rPr lang="en-US" dirty="0" err="1"/>
              <a:t>url</a:t>
            </a:r>
            <a:r>
              <a:rPr lang="en-US" dirty="0"/>
              <a:t> of </a:t>
            </a:r>
            <a:r>
              <a:rPr lang="en-US" dirty="0" err="1"/>
              <a:t>presenation</a:t>
            </a:r>
            <a:r>
              <a:rPr lang="en-US" dirty="0"/>
              <a:t> go first</a:t>
            </a:r>
          </a:p>
          <a:p>
            <a:pPr lvl="1"/>
            <a:r>
              <a:rPr lang="en-US" dirty="0"/>
              <a:t>Why did you want to control a simulator with you bike</a:t>
            </a:r>
          </a:p>
          <a:p>
            <a:pPr lvl="1"/>
            <a:r>
              <a:rPr lang="en-US" dirty="0"/>
              <a:t>Speed sensor picture; bottom bracket picture</a:t>
            </a:r>
          </a:p>
          <a:p>
            <a:pPr lvl="1"/>
            <a:r>
              <a:rPr lang="en-US" dirty="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a:p>
              <a:p>
                <a:r>
                  <a:rPr lang="en-US"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a:solidFill>
                  <a:schemeClr val="accent6">
                    <a:lumMod val="75000"/>
                  </a:schemeClr>
                </a:solidFill>
              </a:rPr>
              <a:t>Rotations Math</a:t>
            </a:r>
          </a:p>
        </p:txBody>
      </p:sp>
    </p:spTree>
    <p:extLst>
      <p:ext uri="{BB962C8B-B14F-4D97-AF65-F5344CB8AC3E}">
        <p14:creationId xmlns:p14="http://schemas.microsoft.com/office/powerpoint/2010/main" val="487894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a:t>or</a:t>
            </a:r>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a:solidFill>
                  <a:schemeClr val="accent6">
                    <a:lumMod val="75000"/>
                  </a:schemeClr>
                </a:solidFill>
              </a:rPr>
              <a:t>Speed Calculation</a:t>
            </a:r>
          </a:p>
        </p:txBody>
      </p:sp>
    </p:spTree>
    <p:extLst>
      <p:ext uri="{BB962C8B-B14F-4D97-AF65-F5344CB8AC3E}">
        <p14:creationId xmlns:p14="http://schemas.microsoft.com/office/powerpoint/2010/main" val="2239272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a:t>*speedDelta+maxSpeed</a:t>
                </a:r>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a:solidFill>
                  <a:schemeClr val="accent6">
                    <a:lumMod val="75000"/>
                  </a:schemeClr>
                </a:solidFill>
              </a:rPr>
              <a:t>Throttle Position Calculation</a:t>
            </a:r>
          </a:p>
        </p:txBody>
      </p:sp>
    </p:spTree>
    <p:extLst>
      <p:ext uri="{BB962C8B-B14F-4D97-AF65-F5344CB8AC3E}">
        <p14:creationId xmlns:p14="http://schemas.microsoft.com/office/powerpoint/2010/main" val="1563254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a:t>Initially, bike trainer to flight stick throttle innovation required </a:t>
            </a:r>
            <a:r>
              <a:rPr lang="en-US" sz="2400" i="1" dirty="0"/>
              <a:t>elevated privileges</a:t>
            </a:r>
            <a:r>
              <a:rPr lang="en-US" dirty="0"/>
              <a:t>.</a:t>
            </a:r>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a:solidFill>
                  <a:schemeClr val="accent6">
                    <a:lumMod val="75000"/>
                  </a:schemeClr>
                </a:solidFill>
              </a:rPr>
              <a:t>More of Todd’s Aviation Background</a:t>
            </a:r>
          </a:p>
        </p:txBody>
      </p:sp>
    </p:spTree>
    <p:extLst>
      <p:ext uri="{BB962C8B-B14F-4D97-AF65-F5344CB8AC3E}">
        <p14:creationId xmlns:p14="http://schemas.microsoft.com/office/powerpoint/2010/main" val="7781885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112" y="396875"/>
            <a:ext cx="2728824" cy="1477328"/>
          </a:xfrm>
          <a:prstGeom prst="rect">
            <a:avLst/>
          </a:prstGeom>
          <a:noFill/>
        </p:spPr>
        <p:txBody>
          <a:bodyPr wrap="none" rtlCol="0">
            <a:spAutoFit/>
          </a:bodyPr>
          <a:lstStyle/>
          <a:p>
            <a:r>
              <a:rPr lang="en-US" dirty="0"/>
              <a:t>--enable-</a:t>
            </a:r>
            <a:r>
              <a:rPr lang="en-US" dirty="0" err="1"/>
              <a:t>terrasync</a:t>
            </a:r>
            <a:endParaRPr lang="en-US" dirty="0"/>
          </a:p>
          <a:p>
            <a:r>
              <a:rPr lang="en-US" dirty="0"/>
              <a:t>--</a:t>
            </a:r>
            <a:r>
              <a:rPr lang="en-US" dirty="0" err="1"/>
              <a:t>fov</a:t>
            </a:r>
            <a:r>
              <a:rPr lang="en-US" dirty="0"/>
              <a:t>=54.4</a:t>
            </a:r>
          </a:p>
          <a:p>
            <a:r>
              <a:rPr lang="en-US" dirty="0"/>
              <a:t>--enable-auto-coordination</a:t>
            </a:r>
          </a:p>
          <a:p>
            <a:r>
              <a:rPr lang="en-US" dirty="0"/>
              <a:t>--disable-clouds</a:t>
            </a:r>
          </a:p>
          <a:p>
            <a:r>
              <a:rPr lang="en-US" dirty="0"/>
              <a:t>--visibility=39496</a:t>
            </a:r>
          </a:p>
        </p:txBody>
      </p:sp>
    </p:spTree>
    <p:extLst>
      <p:ext uri="{BB962C8B-B14F-4D97-AF65-F5344CB8AC3E}">
        <p14:creationId xmlns:p14="http://schemas.microsoft.com/office/powerpoint/2010/main" val="176227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549275"/>
            <a:ext cx="9067800" cy="2862322"/>
          </a:xfrm>
          <a:prstGeom prst="rect">
            <a:avLst/>
          </a:prstGeom>
          <a:noFill/>
        </p:spPr>
        <p:txBody>
          <a:bodyPr wrap="square" rtlCol="0">
            <a:spAutoFit/>
          </a:bodyPr>
          <a:lstStyle/>
          <a:p>
            <a:r>
              <a:rPr lang="en-US" dirty="0"/>
              <a:t>Why does the 2032 battery inside the sensor go dead so quickly?</a:t>
            </a:r>
          </a:p>
          <a:p>
            <a:endParaRPr lang="en-US" dirty="0"/>
          </a:p>
          <a:p>
            <a:r>
              <a:rPr lang="en-US" dirty="0"/>
              <a:t>I had problems when I failed to turn off the Arduino </a:t>
            </a:r>
            <a:r>
              <a:rPr lang="en-US" dirty="0" err="1"/>
              <a:t>Wifi</a:t>
            </a:r>
            <a:r>
              <a:rPr lang="en-US" dirty="0"/>
              <a:t> Rev2 after every ride:  I think the </a:t>
            </a:r>
            <a:r>
              <a:rPr lang="en-US" dirty="0" err="1"/>
              <a:t>arduino</a:t>
            </a:r>
            <a:r>
              <a:rPr lang="en-US" dirty="0"/>
              <a:t> “subscribes” to the sensor and does not unsubscribe.</a:t>
            </a:r>
          </a:p>
          <a:p>
            <a:endParaRPr lang="en-US" dirty="0"/>
          </a:p>
          <a:p>
            <a:r>
              <a:rPr lang="en-US" dirty="0"/>
              <a:t>You can monitor the battery by using cell phone app “</a:t>
            </a:r>
            <a:r>
              <a:rPr lang="en-US" dirty="0" err="1"/>
              <a:t>LightBlue</a:t>
            </a:r>
            <a:r>
              <a:rPr lang="en-US" dirty="0"/>
              <a:t>”</a:t>
            </a:r>
          </a:p>
          <a:p>
            <a:endParaRPr lang="en-US" dirty="0"/>
          </a:p>
          <a:p>
            <a:r>
              <a:rPr lang="en-US" dirty="0"/>
              <a:t>2024 May 13 </a:t>
            </a:r>
            <a:r>
              <a:rPr lang="en-US" dirty="0">
                <a:sym typeface="Wingdings" panose="05000000000000000000" pitchFamily="2" charset="2"/>
              </a:rPr>
              <a:t> I was turning off the Arduino </a:t>
            </a:r>
            <a:r>
              <a:rPr lang="en-US" dirty="0" err="1">
                <a:sym typeface="Wingdings" panose="05000000000000000000" pitchFamily="2" charset="2"/>
              </a:rPr>
              <a:t>Wifi</a:t>
            </a:r>
            <a:r>
              <a:rPr lang="en-US" dirty="0">
                <a:sym typeface="Wingdings" panose="05000000000000000000" pitchFamily="2" charset="2"/>
              </a:rPr>
              <a:t> Rev2 by disconnecting the </a:t>
            </a:r>
            <a:r>
              <a:rPr lang="en-US" dirty="0" err="1">
                <a:sym typeface="Wingdings" panose="05000000000000000000" pitchFamily="2" charset="2"/>
              </a:rPr>
              <a:t>usb</a:t>
            </a:r>
            <a:r>
              <a:rPr lang="en-US" dirty="0">
                <a:sym typeface="Wingdings" panose="05000000000000000000" pitchFamily="2" charset="2"/>
              </a:rPr>
              <a:t> cable.  I have USB hub with off on switches and started using it today.  It is necessary to disconnect the </a:t>
            </a:r>
            <a:r>
              <a:rPr lang="en-US" dirty="0" err="1">
                <a:sym typeface="Wingdings" panose="05000000000000000000" pitchFamily="2" charset="2"/>
              </a:rPr>
              <a:t>uno</a:t>
            </a:r>
            <a:r>
              <a:rPr lang="en-US" dirty="0">
                <a:sym typeface="Wingdings" panose="05000000000000000000" pitchFamily="2" charset="2"/>
              </a:rPr>
              <a:t> </a:t>
            </a:r>
            <a:r>
              <a:rPr lang="en-US" dirty="0" err="1">
                <a:sym typeface="Wingdings" panose="05000000000000000000" pitchFamily="2" charset="2"/>
              </a:rPr>
              <a:t>wifi</a:t>
            </a:r>
            <a:r>
              <a:rPr lang="en-US" dirty="0">
                <a:sym typeface="Wingdings" panose="05000000000000000000" pitchFamily="2" charset="2"/>
              </a:rPr>
              <a:t> rev2 or unsubscribe (I think)</a:t>
            </a:r>
            <a:endParaRPr lang="en-US" dirty="0"/>
          </a:p>
        </p:txBody>
      </p:sp>
    </p:spTree>
    <p:extLst>
      <p:ext uri="{BB962C8B-B14F-4D97-AF65-F5344CB8AC3E}">
        <p14:creationId xmlns:p14="http://schemas.microsoft.com/office/powerpoint/2010/main" val="304656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a:t>My configuration worked for me; but, no one knew about the bike trainer hardware / software I used.</a:t>
            </a:r>
          </a:p>
          <a:p>
            <a:endParaRPr lang="en-US" dirty="0"/>
          </a:p>
          <a:p>
            <a:r>
              <a:rPr lang="en-US" dirty="0"/>
              <a:t>After moving back home, I sought to revive this technology and improve upon it so it could be shared with others.</a:t>
            </a:r>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a:t>Above: link to </a:t>
            </a:r>
            <a:r>
              <a:rPr lang="en-US" dirty="0" err="1">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just 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a:solidFill>
                  <a:schemeClr val="accent6">
                    <a:lumMod val="75000"/>
                  </a:schemeClr>
                </a:solidFill>
              </a:rPr>
              <a:t>Throttle Axis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I knew a bike on a trainer could be used to control the throttle axis.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rot="21054388">
            <a:off x="5036250" y="2583362"/>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rot="20972030">
            <a:off x="7538693" y="2675678"/>
            <a:ext cx="1632498" cy="369332"/>
          </a:xfrm>
          <a:prstGeom prst="rect">
            <a:avLst/>
          </a:prstGeom>
          <a:noFill/>
        </p:spPr>
        <p:txBody>
          <a:bodyPr wrap="none" rtlCol="0">
            <a:spAutoFit/>
          </a:bodyPr>
          <a:lstStyle/>
          <a:p>
            <a:r>
              <a:rPr lang="en-US" dirty="0"/>
              <a:t>Bottom bracket</a:t>
            </a:r>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a:solidFill>
                  <a:schemeClr val="accent6">
                    <a:lumMod val="75000"/>
                  </a:schemeClr>
                </a:solidFill>
              </a:rPr>
              <a:t>Todd’s Bike on a Trainer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3040</TotalTime>
  <Words>3577</Words>
  <Application>Microsoft Office PowerPoint</Application>
  <PresentationFormat>Custom</PresentationFormat>
  <Paragraphs>705</Paragraphs>
  <Slides>61</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64" baseType="lpstr">
      <vt:lpstr>Default</vt:lpstr>
      <vt:lpstr>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419</cp:revision>
  <dcterms:created xsi:type="dcterms:W3CDTF">2022-12-24T11:04:31Z</dcterms:created>
  <dcterms:modified xsi:type="dcterms:W3CDTF">2024-03-16T11:26:14Z</dcterms:modified>
</cp:coreProperties>
</file>